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29"/>
  </p:notesMasterIdLst>
  <p:handoutMasterIdLst>
    <p:handoutMasterId r:id="rId30"/>
  </p:handoutMasterIdLst>
  <p:sldIdLst>
    <p:sldId id="256" r:id="rId2"/>
    <p:sldId id="363" r:id="rId3"/>
    <p:sldId id="364" r:id="rId4"/>
    <p:sldId id="365" r:id="rId5"/>
    <p:sldId id="366" r:id="rId6"/>
    <p:sldId id="367" r:id="rId7"/>
    <p:sldId id="368" r:id="rId8"/>
    <p:sldId id="370" r:id="rId9"/>
    <p:sldId id="371" r:id="rId10"/>
    <p:sldId id="369" r:id="rId11"/>
    <p:sldId id="372" r:id="rId12"/>
    <p:sldId id="373" r:id="rId13"/>
    <p:sldId id="374" r:id="rId14"/>
    <p:sldId id="375" r:id="rId15"/>
    <p:sldId id="376" r:id="rId16"/>
    <p:sldId id="377" r:id="rId17"/>
    <p:sldId id="378" r:id="rId18"/>
    <p:sldId id="379" r:id="rId19"/>
    <p:sldId id="380" r:id="rId20"/>
    <p:sldId id="381" r:id="rId21"/>
    <p:sldId id="382" r:id="rId22"/>
    <p:sldId id="383" r:id="rId23"/>
    <p:sldId id="384" r:id="rId24"/>
    <p:sldId id="385" r:id="rId25"/>
    <p:sldId id="386" r:id="rId26"/>
    <p:sldId id="387" r:id="rId27"/>
    <p:sldId id="388" r:id="rId28"/>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5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45659" cy="49813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4" y="0"/>
            <a:ext cx="2945659" cy="498136"/>
          </a:xfrm>
          <a:prstGeom prst="rect">
            <a:avLst/>
          </a:prstGeom>
        </p:spPr>
        <p:txBody>
          <a:bodyPr vert="horz" lIns="91440" tIns="45720" rIns="91440" bIns="45720" rtlCol="0"/>
          <a:lstStyle>
            <a:lvl1pPr algn="r">
              <a:defRPr sz="1200"/>
            </a:lvl1pPr>
          </a:lstStyle>
          <a:p>
            <a:fld id="{5758F697-292A-4704-8078-58A33FE63387}" type="datetimeFigureOut">
              <a:rPr lang="ru-RU" smtClean="0"/>
              <a:pPr/>
              <a:t>21.08.2023</a:t>
            </a:fld>
            <a:endParaRPr lang="ru-RU"/>
          </a:p>
        </p:txBody>
      </p:sp>
      <p:sp>
        <p:nvSpPr>
          <p:cNvPr id="4" name="Нижний колонтитул 3"/>
          <p:cNvSpPr>
            <a:spLocks noGrp="1"/>
          </p:cNvSpPr>
          <p:nvPr>
            <p:ph type="ftr" sz="quarter" idx="2"/>
          </p:nvPr>
        </p:nvSpPr>
        <p:spPr>
          <a:xfrm>
            <a:off x="1" y="9430092"/>
            <a:ext cx="2945659" cy="49813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4" y="9430092"/>
            <a:ext cx="2945659" cy="498135"/>
          </a:xfrm>
          <a:prstGeom prst="rect">
            <a:avLst/>
          </a:prstGeom>
        </p:spPr>
        <p:txBody>
          <a:bodyPr vert="horz" lIns="91440" tIns="45720" rIns="91440" bIns="45720" rtlCol="0" anchor="b"/>
          <a:lstStyle>
            <a:lvl1pPr algn="r">
              <a:defRPr sz="1200"/>
            </a:lvl1pPr>
          </a:lstStyle>
          <a:p>
            <a:fld id="{3EB00F0C-76BE-49A5-8177-7C5239C2AB16}" type="slidenum">
              <a:rPr lang="ru-RU" smtClean="0"/>
              <a:pPr/>
              <a:t>‹#›</a:t>
            </a:fld>
            <a:endParaRPr lang="ru-RU"/>
          </a:p>
        </p:txBody>
      </p:sp>
    </p:spTree>
    <p:extLst>
      <p:ext uri="{BB962C8B-B14F-4D97-AF65-F5344CB8AC3E}">
        <p14:creationId xmlns:p14="http://schemas.microsoft.com/office/powerpoint/2010/main" val="9572546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1" y="0"/>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4" y="0"/>
            <a:ext cx="2945659" cy="496411"/>
          </a:xfrm>
          <a:prstGeom prst="rect">
            <a:avLst/>
          </a:prstGeom>
        </p:spPr>
        <p:txBody>
          <a:bodyPr vert="horz" lIns="91440" tIns="45720" rIns="91440" bIns="45720" rtlCol="0"/>
          <a:lstStyle>
            <a:lvl1pPr algn="r">
              <a:defRPr sz="1200"/>
            </a:lvl1pPr>
          </a:lstStyle>
          <a:p>
            <a:fld id="{2BD21F6E-7A36-4343-8618-92389ED29930}" type="datetimeFigureOut">
              <a:rPr lang="ru-RU" smtClean="0"/>
              <a:pPr/>
              <a:t>21.08.2023</a:t>
            </a:fld>
            <a:endParaRPr lang="ru-RU"/>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1" y="9430091"/>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4" y="9430091"/>
            <a:ext cx="2945659" cy="496411"/>
          </a:xfrm>
          <a:prstGeom prst="rect">
            <a:avLst/>
          </a:prstGeom>
        </p:spPr>
        <p:txBody>
          <a:bodyPr vert="horz" lIns="91440" tIns="45720" rIns="91440" bIns="45720" rtlCol="0" anchor="b"/>
          <a:lstStyle>
            <a:lvl1pPr algn="r">
              <a:defRPr sz="1200"/>
            </a:lvl1pPr>
          </a:lstStyle>
          <a:p>
            <a:fld id="{2CB76ADA-F421-4722-80A9-60B8677ACCBC}" type="slidenum">
              <a:rPr lang="ru-RU" smtClean="0"/>
              <a:pPr/>
              <a:t>‹#›</a:t>
            </a:fld>
            <a:endParaRPr lang="ru-RU"/>
          </a:p>
        </p:txBody>
      </p:sp>
    </p:spTree>
    <p:extLst>
      <p:ext uri="{BB962C8B-B14F-4D97-AF65-F5344CB8AC3E}">
        <p14:creationId xmlns:p14="http://schemas.microsoft.com/office/powerpoint/2010/main" val="2111813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B76ADA-F421-4722-80A9-60B8677ACCBC}" type="slidenum">
              <a:rPr lang="ru-RU" smtClean="0"/>
              <a:pPr/>
              <a:t>1</a:t>
            </a:fld>
            <a:endParaRPr lang="ru-RU"/>
          </a:p>
        </p:txBody>
      </p:sp>
    </p:spTree>
    <p:extLst>
      <p:ext uri="{BB962C8B-B14F-4D97-AF65-F5344CB8AC3E}">
        <p14:creationId xmlns:p14="http://schemas.microsoft.com/office/powerpoint/2010/main" val="38347554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B76ADA-F421-4722-80A9-60B8677ACCBC}" type="slidenum">
              <a:rPr lang="ru-RU" smtClean="0"/>
              <a:pPr/>
              <a:t>15</a:t>
            </a:fld>
            <a:endParaRPr lang="ru-RU"/>
          </a:p>
        </p:txBody>
      </p:sp>
    </p:spTree>
    <p:extLst>
      <p:ext uri="{BB962C8B-B14F-4D97-AF65-F5344CB8AC3E}">
        <p14:creationId xmlns:p14="http://schemas.microsoft.com/office/powerpoint/2010/main" val="244799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456533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626623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545946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1825279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14807372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2760323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4137723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67031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49950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74674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21.08.2023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extLst>
      <p:ext uri="{BB962C8B-B14F-4D97-AF65-F5344CB8AC3E}">
        <p14:creationId xmlns:p14="http://schemas.microsoft.com/office/powerpoint/2010/main" val="3454243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4C71EC6-210F-42DE-9C53-41977AD35B3D}" type="datetimeFigureOut">
              <a:rPr lang="ru-RU" smtClean="0"/>
              <a:pPr/>
              <a:t>21.08.2023</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9B0651-EE4F-4900-A07F-96A6BFA9D0F0}" type="slidenum">
              <a:rPr lang="ru-RU" smtClean="0"/>
              <a:pPr/>
              <a:t>‹#›</a:t>
            </a:fld>
            <a:endParaRPr lang="ru-RU"/>
          </a:p>
        </p:txBody>
      </p:sp>
    </p:spTree>
    <p:extLst>
      <p:ext uri="{BB962C8B-B14F-4D97-AF65-F5344CB8AC3E}">
        <p14:creationId xmlns:p14="http://schemas.microsoft.com/office/powerpoint/2010/main" val="72487957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mon.tatarstan.ru/tatarskiy-yazik-kak-gosudarstvenniy.ht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25.jpeg"/><Relationship Id="rId13" Type="http://schemas.openxmlformats.org/officeDocument/2006/relationships/image" Target="../media/image30.jpeg"/><Relationship Id="rId18" Type="http://schemas.openxmlformats.org/officeDocument/2006/relationships/image" Target="../media/image35.png"/><Relationship Id="rId3" Type="http://schemas.openxmlformats.org/officeDocument/2006/relationships/slideLayout" Target="../slideLayouts/slideLayout2.xml"/><Relationship Id="rId21" Type="http://schemas.openxmlformats.org/officeDocument/2006/relationships/image" Target="../media/image38.jpeg"/><Relationship Id="rId7" Type="http://schemas.openxmlformats.org/officeDocument/2006/relationships/image" Target="../media/image24.jpeg"/><Relationship Id="rId12" Type="http://schemas.openxmlformats.org/officeDocument/2006/relationships/image" Target="../media/image29.jpeg"/><Relationship Id="rId17" Type="http://schemas.openxmlformats.org/officeDocument/2006/relationships/image" Target="../media/image34.png"/><Relationship Id="rId2" Type="http://schemas.openxmlformats.org/officeDocument/2006/relationships/audio" Target="../media/media2.mp3"/><Relationship Id="rId16" Type="http://schemas.openxmlformats.org/officeDocument/2006/relationships/image" Target="../media/image33.png"/><Relationship Id="rId20" Type="http://schemas.openxmlformats.org/officeDocument/2006/relationships/image" Target="../media/image37.png"/><Relationship Id="rId1" Type="http://schemas.microsoft.com/office/2007/relationships/media" Target="../media/media2.mp3"/><Relationship Id="rId6" Type="http://schemas.openxmlformats.org/officeDocument/2006/relationships/image" Target="../media/image23.jpe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jpeg"/><Relationship Id="rId10" Type="http://schemas.openxmlformats.org/officeDocument/2006/relationships/image" Target="../media/image27.jpe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jpeg"/><Relationship Id="rId14" Type="http://schemas.openxmlformats.org/officeDocument/2006/relationships/image" Target="../media/image31.jpeg"/></Relationships>
</file>

<file path=ppt/slides/_rels/slide24.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46.png"/><Relationship Id="rId18" Type="http://schemas.openxmlformats.org/officeDocument/2006/relationships/image" Target="../media/image50.jpeg"/><Relationship Id="rId3" Type="http://schemas.openxmlformats.org/officeDocument/2006/relationships/image" Target="../media/image40.png"/><Relationship Id="rId21" Type="http://schemas.openxmlformats.org/officeDocument/2006/relationships/image" Target="../media/image53.jpeg"/><Relationship Id="rId7" Type="http://schemas.openxmlformats.org/officeDocument/2006/relationships/image" Target="../media/image43.png"/><Relationship Id="rId12" Type="http://schemas.microsoft.com/office/2007/relationships/hdphoto" Target="../media/hdphoto5.wdp"/><Relationship Id="rId17" Type="http://schemas.openxmlformats.org/officeDocument/2006/relationships/image" Target="../media/image49.jpeg"/><Relationship Id="rId25" Type="http://schemas.microsoft.com/office/2007/relationships/hdphoto" Target="../media/hdphoto7.wdp"/><Relationship Id="rId2" Type="http://schemas.openxmlformats.org/officeDocument/2006/relationships/image" Target="../media/image39.png"/><Relationship Id="rId16" Type="http://schemas.openxmlformats.org/officeDocument/2006/relationships/image" Target="../media/image48.png"/><Relationship Id="rId20"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5.png"/><Relationship Id="rId24" Type="http://schemas.openxmlformats.org/officeDocument/2006/relationships/image" Target="../media/image56.png"/><Relationship Id="rId5" Type="http://schemas.microsoft.com/office/2007/relationships/hdphoto" Target="../media/hdphoto2.wdp"/><Relationship Id="rId15" Type="http://schemas.openxmlformats.org/officeDocument/2006/relationships/image" Target="../media/image47.png"/><Relationship Id="rId23" Type="http://schemas.openxmlformats.org/officeDocument/2006/relationships/image" Target="../media/image55.jpeg"/><Relationship Id="rId10" Type="http://schemas.microsoft.com/office/2007/relationships/hdphoto" Target="../media/hdphoto4.wdp"/><Relationship Id="rId19" Type="http://schemas.openxmlformats.org/officeDocument/2006/relationships/image" Target="../media/image51.jpeg"/><Relationship Id="rId4" Type="http://schemas.openxmlformats.org/officeDocument/2006/relationships/image" Target="../media/image41.png"/><Relationship Id="rId9" Type="http://schemas.openxmlformats.org/officeDocument/2006/relationships/image" Target="../media/image44.png"/><Relationship Id="rId14" Type="http://schemas.microsoft.com/office/2007/relationships/hdphoto" Target="../media/hdphoto6.wdp"/><Relationship Id="rId22" Type="http://schemas.openxmlformats.org/officeDocument/2006/relationships/image" Target="../media/image54.jpeg"/></Relationships>
</file>

<file path=ppt/slides/_rels/slide2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34.png"/><Relationship Id="rId4" Type="http://schemas.openxmlformats.org/officeDocument/2006/relationships/image" Target="../media/image59.png"/><Relationship Id="rId9" Type="http://schemas.microsoft.com/office/2007/relationships/hdphoto" Target="../media/hdphoto8.wdp"/></Relationships>
</file>

<file path=ppt/slides/_rels/slide26.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71.png"/><Relationship Id="rId3" Type="http://schemas.openxmlformats.org/officeDocument/2006/relationships/slideLayout" Target="../slideLayouts/slideLayout2.xml"/><Relationship Id="rId7" Type="http://schemas.openxmlformats.org/officeDocument/2006/relationships/image" Target="../media/image66.png"/><Relationship Id="rId12" Type="http://schemas.openxmlformats.org/officeDocument/2006/relationships/image" Target="../media/image70.png"/><Relationship Id="rId2" Type="http://schemas.openxmlformats.org/officeDocument/2006/relationships/audio" Target="../media/media2.mp3"/><Relationship Id="rId16" Type="http://schemas.openxmlformats.org/officeDocument/2006/relationships/image" Target="../media/image73.gif"/><Relationship Id="rId1" Type="http://schemas.microsoft.com/office/2007/relationships/media" Target="../media/media2.mp3"/><Relationship Id="rId6" Type="http://schemas.openxmlformats.org/officeDocument/2006/relationships/image" Target="../media/image65.png"/><Relationship Id="rId11" Type="http://schemas.openxmlformats.org/officeDocument/2006/relationships/image" Target="../media/image69.png"/><Relationship Id="rId5" Type="http://schemas.openxmlformats.org/officeDocument/2006/relationships/image" Target="../media/image64.png"/><Relationship Id="rId15" Type="http://schemas.openxmlformats.org/officeDocument/2006/relationships/image" Target="../media/image72.png"/><Relationship Id="rId10" Type="http://schemas.openxmlformats.org/officeDocument/2006/relationships/image" Target="../media/image68.png"/><Relationship Id="rId4" Type="http://schemas.openxmlformats.org/officeDocument/2006/relationships/image" Target="../media/image63.png"/><Relationship Id="rId9" Type="http://schemas.openxmlformats.org/officeDocument/2006/relationships/image" Target="../media/image67.png"/><Relationship Id="rId1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73.gif"/></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mon.tatarstan.ru/"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3" cstate="print"/>
          <a:srcRect l="12093" t="22412" r="10940" b="21143"/>
          <a:stretch/>
        </p:blipFill>
        <p:spPr>
          <a:xfrm>
            <a:off x="5148064" y="4797152"/>
            <a:ext cx="3974492" cy="2060848"/>
          </a:xfrm>
          <a:prstGeom prst="rect">
            <a:avLst/>
          </a:prstGeom>
        </p:spPr>
      </p:pic>
      <p:sp>
        <p:nvSpPr>
          <p:cNvPr id="7" name="Прямоугольник 6"/>
          <p:cNvSpPr/>
          <p:nvPr/>
        </p:nvSpPr>
        <p:spPr>
          <a:xfrm>
            <a:off x="1835696" y="1124744"/>
            <a:ext cx="6624736" cy="3416320"/>
          </a:xfrm>
          <a:prstGeom prst="rect">
            <a:avLst/>
          </a:prstGeom>
        </p:spPr>
        <p:txBody>
          <a:bodyPr wrap="square">
            <a:spAutoFit/>
          </a:bodyPr>
          <a:lstStyle/>
          <a:p>
            <a:pPr lvl="0" algn="ctr"/>
            <a:r>
              <a:rPr lang="ru-RU" sz="2400" b="1" dirty="0" smtClean="0">
                <a:solidFill>
                  <a:schemeClr val="accent5">
                    <a:lumMod val="75000"/>
                  </a:schemeClr>
                </a:solidFill>
                <a:latin typeface="Times New Roman" panose="02020603050405020304" pitchFamily="18" charset="0"/>
                <a:cs typeface="Times New Roman" panose="02020603050405020304" pitchFamily="18" charset="0"/>
              </a:rPr>
              <a:t> </a:t>
            </a:r>
            <a:endParaRPr lang="ru-RU" sz="2400" b="1" dirty="0">
              <a:solidFill>
                <a:schemeClr val="accent5">
                  <a:lumMod val="75000"/>
                </a:schemeClr>
              </a:solidFill>
              <a:latin typeface="Times New Roman" panose="02020603050405020304" pitchFamily="18" charset="0"/>
              <a:cs typeface="Times New Roman" panose="02020603050405020304" pitchFamily="18" charset="0"/>
            </a:endParaRPr>
          </a:p>
          <a:p>
            <a:pPr algn="ctr"/>
            <a:endParaRPr lang="ru-RU" sz="2000" b="1" dirty="0" smtClean="0">
              <a:solidFill>
                <a:srgbClr val="002060"/>
              </a:solidFill>
            </a:endParaRPr>
          </a:p>
          <a:p>
            <a:pPr algn="ctr"/>
            <a:endParaRPr lang="tt-RU" sz="2000" b="1" dirty="0" smtClean="0">
              <a:solidFill>
                <a:srgbClr val="002060"/>
              </a:solidFill>
            </a:endParaRPr>
          </a:p>
          <a:p>
            <a:pPr algn="ctr"/>
            <a:endParaRPr lang="tt-RU" sz="2000" b="1" dirty="0">
              <a:solidFill>
                <a:srgbClr val="002060"/>
              </a:solidFill>
            </a:endParaRPr>
          </a:p>
          <a:p>
            <a:pPr algn="ctr"/>
            <a:endParaRPr lang="tt-RU" sz="2000" b="1" dirty="0" smtClean="0">
              <a:solidFill>
                <a:srgbClr val="002060"/>
              </a:solidFill>
            </a:endParaRPr>
          </a:p>
          <a:p>
            <a:pPr algn="ctr"/>
            <a:endParaRPr lang="ru-RU" sz="2000" b="1" dirty="0">
              <a:solidFill>
                <a:srgbClr val="002060"/>
              </a:solidFill>
            </a:endParaRPr>
          </a:p>
          <a:p>
            <a:r>
              <a:rPr lang="tt-RU" sz="2400" dirty="0" smtClean="0">
                <a:solidFill>
                  <a:schemeClr val="accent2">
                    <a:lumMod val="50000"/>
                  </a:schemeClr>
                </a:solidFill>
                <a:latin typeface="Times New Roman" panose="02020603050405020304" pitchFamily="18" charset="0"/>
                <a:cs typeface="Times New Roman" panose="02020603050405020304" pitchFamily="18" charset="0"/>
              </a:rPr>
              <a:t>“Яңартылган ФДББС гамәлгә кую шартларында туган телдән төп дәүләт имтиханына әзерләнү”</a:t>
            </a:r>
            <a:endParaRPr lang="tt-RU" sz="2400" dirty="0">
              <a:solidFill>
                <a:schemeClr val="accent2">
                  <a:lumMod val="50000"/>
                </a:schemeClr>
              </a:solidFill>
              <a:latin typeface="Times New Roman" panose="02020603050405020304" pitchFamily="18" charset="0"/>
              <a:cs typeface="Times New Roman" panose="02020603050405020304" pitchFamily="18" charset="0"/>
            </a:endParaRPr>
          </a:p>
          <a:p>
            <a:r>
              <a:rPr lang="tt-RU" sz="2400" dirty="0">
                <a:solidFill>
                  <a:srgbClr val="002060"/>
                </a:solidFill>
                <a:latin typeface="Times New Roman" panose="02020603050405020304" pitchFamily="18" charset="0"/>
                <a:cs typeface="Times New Roman" panose="02020603050405020304" pitchFamily="18" charset="0"/>
              </a:rPr>
              <a:t> </a:t>
            </a:r>
          </a:p>
          <a:p>
            <a:pPr algn="ctr"/>
            <a:endParaRPr lang="ru-RU" sz="2000" b="1" dirty="0">
              <a:solidFill>
                <a:srgbClr val="002060"/>
              </a:solidFill>
            </a:endParaRPr>
          </a:p>
        </p:txBody>
      </p:sp>
      <p:pic>
        <p:nvPicPr>
          <p:cNvPr id="5" name="Рисунок 4"/>
          <p:cNvPicPr>
            <a:picLocks noChangeAspect="1"/>
          </p:cNvPicPr>
          <p:nvPr/>
        </p:nvPicPr>
        <p:blipFill rotWithShape="1">
          <a:blip r:embed="rId4" cstate="print"/>
          <a:srcRect l="15514" t="24685" r="23673" b="16091"/>
          <a:stretch/>
        </p:blipFill>
        <p:spPr>
          <a:xfrm>
            <a:off x="5580112" y="0"/>
            <a:ext cx="3384375" cy="2331938"/>
          </a:xfrm>
          <a:prstGeom prst="rect">
            <a:avLst/>
          </a:prstGeom>
        </p:spPr>
      </p:pic>
      <p:pic>
        <p:nvPicPr>
          <p:cNvPr id="8" name="Рисунок 7"/>
          <p:cNvPicPr>
            <a:picLocks noChangeAspect="1"/>
          </p:cNvPicPr>
          <p:nvPr/>
        </p:nvPicPr>
        <p:blipFill>
          <a:blip r:embed="rId5" cstate="print"/>
          <a:stretch>
            <a:fillRect/>
          </a:stretch>
        </p:blipFill>
        <p:spPr>
          <a:xfrm>
            <a:off x="179512" y="116632"/>
            <a:ext cx="1584176" cy="2010412"/>
          </a:xfrm>
          <a:prstGeom prst="rect">
            <a:avLst/>
          </a:prstGeom>
        </p:spPr>
      </p:pic>
    </p:spTree>
    <p:extLst>
      <p:ext uri="{BB962C8B-B14F-4D97-AF65-F5344CB8AC3E}">
        <p14:creationId xmlns:p14="http://schemas.microsoft.com/office/powerpoint/2010/main" val="20437921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054599"/>
          </a:xfrm>
        </p:spPr>
        <p:txBody>
          <a:bodyPr>
            <a:normAutofit/>
          </a:bodyPr>
          <a:lstStyle/>
          <a:p>
            <a:pPr algn="ctr"/>
            <a:r>
              <a:rPr lang="ru-RU" sz="2800" dirty="0" err="1" smtClean="0">
                <a:solidFill>
                  <a:schemeClr val="tx2"/>
                </a:solidFill>
                <a:latin typeface="Times New Roman" panose="02020603050405020304" pitchFamily="18" charset="0"/>
                <a:cs typeface="Times New Roman" panose="02020603050405020304" pitchFamily="18" charset="0"/>
              </a:rPr>
              <a:t>Биремнәрне</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эчтәлегенә</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һәм</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эш</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төрләренә</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нигезләнеп</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бүлү</a:t>
            </a:r>
            <a:endParaRPr lang="ru-RU" sz="2800" dirty="0">
              <a:solidFill>
                <a:schemeClr val="tx2"/>
              </a:solidFill>
              <a:latin typeface="Times New Roman" panose="02020603050405020304" pitchFamily="18" charset="0"/>
              <a:cs typeface="Times New Roman" panose="02020603050405020304" pitchFamily="18" charset="0"/>
            </a:endParaRPr>
          </a:p>
        </p:txBody>
      </p:sp>
      <p:pic>
        <p:nvPicPr>
          <p:cNvPr id="6" name="Объект 5"/>
          <p:cNvPicPr>
            <a:picLocks noGrp="1" noChangeAspect="1"/>
          </p:cNvPicPr>
          <p:nvPr>
            <p:ph idx="1"/>
          </p:nvPr>
        </p:nvPicPr>
        <p:blipFill>
          <a:blip r:embed="rId2" cstate="print"/>
          <a:stretch>
            <a:fillRect/>
          </a:stretch>
        </p:blipFill>
        <p:spPr>
          <a:xfrm>
            <a:off x="971600" y="1556793"/>
            <a:ext cx="7543750" cy="4829672"/>
          </a:xfrm>
          <a:prstGeom prst="rect">
            <a:avLst/>
          </a:prstGeom>
        </p:spPr>
      </p:pic>
    </p:spTree>
    <p:extLst>
      <p:ext uri="{BB962C8B-B14F-4D97-AF65-F5344CB8AC3E}">
        <p14:creationId xmlns:p14="http://schemas.microsoft.com/office/powerpoint/2010/main" val="25770503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047806" cy="1008113"/>
          </a:xfrm>
        </p:spPr>
        <p:txBody>
          <a:bodyPr/>
          <a:lstStyle/>
          <a:p>
            <a:pPr algn="ctr"/>
            <a:r>
              <a:rPr lang="ru-RU"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Биремнәрне</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катлаулылык</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дәрәҗәсе</a:t>
            </a:r>
            <a:endParaRPr lang="ru-RU" sz="2800" dirty="0">
              <a:solidFill>
                <a:schemeClr val="tx2"/>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stretch>
            <a:fillRect/>
          </a:stretch>
        </p:blipFill>
        <p:spPr>
          <a:xfrm>
            <a:off x="827584" y="1412776"/>
            <a:ext cx="7992888" cy="4321975"/>
          </a:xfrm>
          <a:prstGeom prst="rect">
            <a:avLst/>
          </a:prstGeom>
        </p:spPr>
      </p:pic>
    </p:spTree>
    <p:extLst>
      <p:ext uri="{BB962C8B-B14F-4D97-AF65-F5344CB8AC3E}">
        <p14:creationId xmlns:p14="http://schemas.microsoft.com/office/powerpoint/2010/main" val="40118051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692695"/>
            <a:ext cx="7831782" cy="504057"/>
          </a:xfrm>
        </p:spPr>
        <p:txBody>
          <a:bodyPr>
            <a:noAutofit/>
          </a:bodyPr>
          <a:lstStyle/>
          <a:p>
            <a:r>
              <a:rPr lang="ru-RU" sz="3200" dirty="0" smtClean="0">
                <a:solidFill>
                  <a:schemeClr val="tx2"/>
                </a:solidFill>
                <a:latin typeface="Times New Roman" panose="02020603050405020304" pitchFamily="18" charset="0"/>
                <a:cs typeface="Times New Roman" panose="02020603050405020304" pitchFamily="18" charset="0"/>
              </a:rPr>
              <a:t>            Ты</a:t>
            </a:r>
            <a:r>
              <a:rPr lang="tt-RU" sz="3200" dirty="0" smtClean="0">
                <a:solidFill>
                  <a:schemeClr val="tx2"/>
                </a:solidFill>
                <a:latin typeface="Times New Roman" panose="02020603050405020304" pitchFamily="18" charset="0"/>
                <a:cs typeface="Times New Roman" panose="02020603050405020304" pitchFamily="18" charset="0"/>
              </a:rPr>
              <a:t>ңлап аңлау биремнәре</a:t>
            </a:r>
            <a:endParaRPr lang="ru-RU" sz="3200"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28650" y="1916832"/>
            <a:ext cx="7886700" cy="4680520"/>
          </a:xfrm>
        </p:spPr>
        <p:txBody>
          <a:bodyPr/>
          <a:lstStyle/>
          <a:p>
            <a:r>
              <a:rPr lang="ru-RU" dirty="0" smtClean="0">
                <a:latin typeface="Times New Roman" panose="02020603050405020304" pitchFamily="18" charset="0"/>
                <a:cs typeface="Times New Roman" panose="02020603050405020304" pitchFamily="18" charset="0"/>
              </a:rPr>
              <a:t>Прослушайте 7 коротких диалогов. В заданиях 1 - 7 укажите правильный вариант ответа. Вы услышите аудиозапись дважды.</a:t>
            </a:r>
          </a:p>
          <a:p>
            <a:pPr marL="0" lvl="0" indent="0" algn="just" defTabSz="914400" fontAlgn="base">
              <a:lnSpc>
                <a:spcPct val="100000"/>
              </a:lnSpc>
              <a:spcBef>
                <a:spcPct val="0"/>
              </a:spcBef>
              <a:spcAft>
                <a:spcPct val="0"/>
              </a:spcAft>
              <a:buNone/>
            </a:pPr>
            <a:endParaRPr lang="tt-RU" altLang="ru-RU" sz="1400" b="1" dirty="0" smtClean="0">
              <a:solidFill>
                <a:prstClr val="black"/>
              </a:solidFill>
              <a:latin typeface="Calibri" pitchFamily="34" charset="0"/>
              <a:ea typeface="Times New Roman" pitchFamily="18" charset="0"/>
              <a:cs typeface="Arial" pitchFamily="34" charset="0"/>
            </a:endParaRPr>
          </a:p>
          <a:p>
            <a:pPr marL="0" lvl="0" indent="0" algn="just" defTabSz="914400" fontAlgn="base">
              <a:lnSpc>
                <a:spcPct val="100000"/>
              </a:lnSpc>
              <a:spcBef>
                <a:spcPct val="0"/>
              </a:spcBef>
              <a:spcAft>
                <a:spcPct val="0"/>
              </a:spcAft>
              <a:buNone/>
            </a:pPr>
            <a:r>
              <a:rPr lang="tt-RU" altLang="ru-RU" sz="1400" b="1" dirty="0" smtClean="0">
                <a:solidFill>
                  <a:prstClr val="black"/>
                </a:solidFill>
                <a:latin typeface="Times New Roman" panose="02020603050405020304" pitchFamily="18" charset="0"/>
                <a:ea typeface="Times New Roman" pitchFamily="18" charset="0"/>
                <a:cs typeface="Times New Roman" panose="02020603050405020304" pitchFamily="18" charset="0"/>
              </a:rPr>
              <a:t>Айсылуның </a:t>
            </a:r>
            <a:r>
              <a:rPr lang="tt-RU" altLang="ru-RU" sz="1400" b="1" dirty="0">
                <a:solidFill>
                  <a:prstClr val="black"/>
                </a:solidFill>
                <a:latin typeface="Times New Roman" panose="02020603050405020304" pitchFamily="18" charset="0"/>
                <a:ea typeface="Times New Roman" pitchFamily="18" charset="0"/>
                <a:cs typeface="Times New Roman" panose="02020603050405020304" pitchFamily="18" charset="0"/>
              </a:rPr>
              <a:t>нишлисе бар?</a:t>
            </a:r>
            <a:endParaRPr lang="ru-RU" altLang="ru-RU" sz="800"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 1) әтисенә бүләк аласы бар.</a:t>
            </a:r>
            <a:endParaRPr lang="ru-RU" altLang="ru-RU" sz="800"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 2) татар шагыйрьләре турында сөйлисе бар. </a:t>
            </a:r>
            <a:endParaRPr lang="ru-RU" altLang="ru-RU" sz="800"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3) китап кибетенә барасы бар. </a:t>
            </a:r>
          </a:p>
          <a:p>
            <a:pPr marL="0" indent="0">
              <a:buNone/>
            </a:pPr>
            <a:r>
              <a:rPr lang="ru-RU" dirty="0" smtClean="0">
                <a:latin typeface="Times New Roman" panose="02020603050405020304" pitchFamily="18" charset="0"/>
                <a:cs typeface="Times New Roman" panose="02020603050405020304" pitchFamily="18" charset="0"/>
              </a:rPr>
              <a:t>Прослушайте разговор двух друзей. Определите, какие из приведенных утверждений 8 - 13 соответствуют содержанию текста (1), а какие – не соответствуют (2).  Вы услышите аудиозапись дважды.</a:t>
            </a:r>
          </a:p>
          <a:p>
            <a:pPr marL="0" indent="0">
              <a:buNone/>
            </a:pPr>
            <a:r>
              <a:rPr lang="tt-RU" dirty="0" smtClean="0">
                <a:latin typeface="Times New Roman" panose="02020603050405020304" pitchFamily="18" charset="0"/>
                <a:cs typeface="Times New Roman" panose="02020603050405020304" pitchFamily="18" charset="0"/>
              </a:rPr>
              <a:t>8. Дуслар яраткан фәннәре  турында сөйләшәләр</a:t>
            </a:r>
          </a:p>
          <a:p>
            <a:pPr marL="0" indent="0">
              <a:buNone/>
            </a:pPr>
            <a:endParaRPr lang="tt-RU" dirty="0" smtClean="0">
              <a:latin typeface="Times New Roman" panose="02020603050405020304" pitchFamily="18" charset="0"/>
              <a:cs typeface="Times New Roman" panose="02020603050405020304" pitchFamily="18" charset="0"/>
            </a:endParaRPr>
          </a:p>
          <a:p>
            <a:pPr marL="0" indent="0">
              <a:buNone/>
            </a:pPr>
            <a:r>
              <a:rPr lang="tt-RU" dirty="0" smtClean="0">
                <a:latin typeface="Times New Roman" panose="02020603050405020304" pitchFamily="18" charset="0"/>
                <a:cs typeface="Times New Roman" panose="02020603050405020304" pitchFamily="18" charset="0"/>
              </a:rPr>
              <a:t>9. Саматның химик буласы килә.</a:t>
            </a:r>
          </a:p>
          <a:p>
            <a:pPr marL="0" indent="0">
              <a:buNone/>
            </a:pPr>
            <a:endParaRPr lang="tt-RU" dirty="0" smtClean="0">
              <a:latin typeface="Times New Roman" panose="02020603050405020304" pitchFamily="18" charset="0"/>
              <a:cs typeface="Times New Roman" panose="02020603050405020304" pitchFamily="18" charset="0"/>
            </a:endParaRPr>
          </a:p>
          <a:p>
            <a:pPr marL="0" indent="0">
              <a:buNone/>
            </a:pPr>
            <a:endParaRPr lang="tt-RU" dirty="0" smtClean="0"/>
          </a:p>
        </p:txBody>
      </p:sp>
      <p:pic>
        <p:nvPicPr>
          <p:cNvPr id="4" name="Рисунок 3"/>
          <p:cNvPicPr>
            <a:picLocks noChangeAspect="1"/>
          </p:cNvPicPr>
          <p:nvPr/>
        </p:nvPicPr>
        <p:blipFill>
          <a:blip r:embed="rId2" cstate="print"/>
          <a:stretch>
            <a:fillRect/>
          </a:stretch>
        </p:blipFill>
        <p:spPr>
          <a:xfrm>
            <a:off x="683568" y="5157192"/>
            <a:ext cx="6425741" cy="384081"/>
          </a:xfrm>
          <a:prstGeom prst="rect">
            <a:avLst/>
          </a:prstGeom>
        </p:spPr>
      </p:pic>
      <p:pic>
        <p:nvPicPr>
          <p:cNvPr id="5" name="Рисунок 4"/>
          <p:cNvPicPr>
            <a:picLocks noChangeAspect="1"/>
          </p:cNvPicPr>
          <p:nvPr/>
        </p:nvPicPr>
        <p:blipFill>
          <a:blip r:embed="rId3" cstate="print"/>
          <a:stretch>
            <a:fillRect/>
          </a:stretch>
        </p:blipFill>
        <p:spPr>
          <a:xfrm>
            <a:off x="628650" y="6021288"/>
            <a:ext cx="6425741" cy="384081"/>
          </a:xfrm>
          <a:prstGeom prst="rect">
            <a:avLst/>
          </a:prstGeom>
        </p:spPr>
      </p:pic>
    </p:spTree>
    <p:extLst>
      <p:ext uri="{BB962C8B-B14F-4D97-AF65-F5344CB8AC3E}">
        <p14:creationId xmlns:p14="http://schemas.microsoft.com/office/powerpoint/2010/main" val="7720221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1579" y="260648"/>
            <a:ext cx="7913771" cy="936105"/>
          </a:xfrm>
        </p:spPr>
        <p:txBody>
          <a:bodyPr/>
          <a:lstStyle/>
          <a:p>
            <a:r>
              <a:rPr lang="ru-RU" dirty="0" smtClean="0">
                <a:solidFill>
                  <a:schemeClr val="tx2"/>
                </a:solidFill>
                <a:latin typeface="Times New Roman" panose="02020603050405020304" pitchFamily="18" charset="0"/>
                <a:cs typeface="Times New Roman" panose="02020603050405020304" pitchFamily="18" charset="0"/>
              </a:rPr>
              <a:t>             </a:t>
            </a:r>
            <a:r>
              <a:rPr lang="ru-RU" sz="2800" b="1" dirty="0" err="1" smtClean="0">
                <a:solidFill>
                  <a:schemeClr val="tx2"/>
                </a:solidFill>
                <a:latin typeface="Times New Roman" panose="02020603050405020304" pitchFamily="18" charset="0"/>
                <a:cs typeface="Times New Roman" panose="02020603050405020304" pitchFamily="18" charset="0"/>
              </a:rPr>
              <a:t>Укып</a:t>
            </a:r>
            <a:r>
              <a:rPr lang="ru-RU" sz="2800" b="1" dirty="0" smtClean="0">
                <a:solidFill>
                  <a:schemeClr val="tx2"/>
                </a:solidFill>
                <a:latin typeface="Times New Roman" panose="02020603050405020304" pitchFamily="18" charset="0"/>
                <a:cs typeface="Times New Roman" panose="02020603050405020304" pitchFamily="18" charset="0"/>
              </a:rPr>
              <a:t> </a:t>
            </a:r>
            <a:r>
              <a:rPr lang="ru-RU" sz="2800" b="1" dirty="0" err="1" smtClean="0">
                <a:solidFill>
                  <a:schemeClr val="tx2"/>
                </a:solidFill>
                <a:latin typeface="Times New Roman" panose="02020603050405020304" pitchFamily="18" charset="0"/>
                <a:cs typeface="Times New Roman" panose="02020603050405020304" pitchFamily="18" charset="0"/>
              </a:rPr>
              <a:t>аңлау</a:t>
            </a:r>
            <a:r>
              <a:rPr lang="ru-RU" sz="2800" b="1" dirty="0" smtClean="0">
                <a:solidFill>
                  <a:schemeClr val="tx2"/>
                </a:solidFill>
                <a:latin typeface="Times New Roman" panose="02020603050405020304" pitchFamily="18" charset="0"/>
                <a:cs typeface="Times New Roman" panose="02020603050405020304" pitchFamily="18" charset="0"/>
              </a:rPr>
              <a:t> </a:t>
            </a:r>
            <a:r>
              <a:rPr lang="ru-RU" sz="2800" b="1" dirty="0" err="1" smtClean="0">
                <a:solidFill>
                  <a:schemeClr val="tx2"/>
                </a:solidFill>
                <a:latin typeface="Times New Roman" panose="02020603050405020304" pitchFamily="18" charset="0"/>
                <a:cs typeface="Times New Roman" panose="02020603050405020304" pitchFamily="18" charset="0"/>
              </a:rPr>
              <a:t>биремнәре</a:t>
            </a:r>
            <a:endParaRPr lang="ru-RU" sz="2800" b="1"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01579" y="1484785"/>
            <a:ext cx="7913772" cy="4752528"/>
          </a:xfrm>
        </p:spPr>
        <p:txBody>
          <a:bodyPr>
            <a:normAutofit/>
          </a:bodyPr>
          <a:lstStyle/>
          <a:p>
            <a:pPr marL="228600" lvl="0" indent="-228600" defTabSz="914400">
              <a:lnSpc>
                <a:spcPct val="100000"/>
              </a:lnSpc>
              <a:spcBef>
                <a:spcPts val="0"/>
              </a:spcBef>
              <a:buClr>
                <a:srgbClr val="53548A"/>
              </a:buClr>
              <a:buSzPct val="110000"/>
              <a:buFont typeface="Wingdings" panose="05000000000000000000" pitchFamily="2" charset="2"/>
              <a:buChar char="§"/>
            </a:pPr>
            <a:r>
              <a:rPr lang="tt-RU" sz="1800" b="1" dirty="0">
                <a:solidFill>
                  <a:prstClr val="black"/>
                </a:solidFill>
                <a:latin typeface="Times New Roman" panose="02020603050405020304" pitchFamily="18" charset="0"/>
                <a:cs typeface="Times New Roman" panose="02020603050405020304" pitchFamily="18" charset="0"/>
              </a:rPr>
              <a:t>Прочитайте тексты в заданиях 14 – 16. После каждого текста </a:t>
            </a:r>
            <a:r>
              <a:rPr lang="ru-RU" sz="1800" b="1" dirty="0">
                <a:solidFill>
                  <a:prstClr val="black"/>
                </a:solidFill>
                <a:latin typeface="Times New Roman" panose="02020603050405020304" pitchFamily="18" charset="0"/>
                <a:cs typeface="Times New Roman" panose="02020603050405020304" pitchFamily="18" charset="0"/>
              </a:rPr>
              <a:t>определите правильный  вариант ответа</a:t>
            </a:r>
            <a:r>
              <a:rPr lang="tt-RU" sz="1800" b="1" dirty="0">
                <a:solidFill>
                  <a:prstClr val="black"/>
                </a:solidFill>
                <a:latin typeface="Times New Roman" panose="02020603050405020304" pitchFamily="18" charset="0"/>
                <a:cs typeface="Times New Roman" panose="02020603050405020304" pitchFamily="18" charset="0"/>
              </a:rPr>
              <a:t>.</a:t>
            </a:r>
          </a:p>
          <a:p>
            <a:pPr marL="228600" lvl="0" indent="-228600" defTabSz="914400">
              <a:lnSpc>
                <a:spcPct val="100000"/>
              </a:lnSpc>
              <a:spcBef>
                <a:spcPts val="0"/>
              </a:spcBef>
              <a:buClr>
                <a:srgbClr val="53548A"/>
              </a:buClr>
              <a:buSzPct val="110000"/>
              <a:buFont typeface="Wingdings" panose="05000000000000000000" pitchFamily="2" charset="2"/>
              <a:buChar char="§"/>
            </a:pPr>
            <a:r>
              <a:rPr lang="tt-RU" sz="1800" dirty="0">
                <a:solidFill>
                  <a:prstClr val="black"/>
                </a:solidFill>
                <a:latin typeface="Times New Roman" panose="02020603050405020304" pitchFamily="18" charset="0"/>
                <a:cs typeface="Times New Roman" panose="02020603050405020304" pitchFamily="18" charset="0"/>
              </a:rPr>
              <a:t>“Урам” экстрим-паркына чакырабыз!</a:t>
            </a:r>
            <a:endParaRPr lang="ru-RU" sz="1800" dirty="0">
              <a:solidFill>
                <a:prstClr val="black"/>
              </a:solidFill>
              <a:latin typeface="Times New Roman" panose="02020603050405020304" pitchFamily="18" charset="0"/>
              <a:cs typeface="Times New Roman" panose="02020603050405020304" pitchFamily="18" charset="0"/>
            </a:endParaRPr>
          </a:p>
          <a:p>
            <a:pPr marL="0" lvl="0" indent="0" defTabSz="914400">
              <a:lnSpc>
                <a:spcPct val="100000"/>
              </a:lnSpc>
              <a:spcBef>
                <a:spcPts val="0"/>
              </a:spcBef>
              <a:buClr>
                <a:srgbClr val="53548A"/>
              </a:buClr>
              <a:buSzPct val="110000"/>
              <a:buNone/>
            </a:pPr>
            <a:r>
              <a:rPr lang="tt-RU" sz="1800" dirty="0">
                <a:solidFill>
                  <a:prstClr val="black"/>
                </a:solidFill>
                <a:latin typeface="Times New Roman" panose="02020603050405020304" pitchFamily="18" charset="0"/>
                <a:cs typeface="Times New Roman" panose="02020603050405020304" pitchFamily="18" charset="0"/>
              </a:rPr>
              <a:t>15 нче августта паркта беренче балалар урам мәдәнияте фестивале узачак. Бу көнне экстремаль спорт төрләре һәм бию баттлары буенча мастер-класслар һәм ярышлар, бокс буенча тренировкалар узачак. Барлык чараларда 6 – 16 яшьлек балалар катнаша ала.   Чараларда катнашу бушлай, теркәлү урында уздырыла. Җиңүчеләрне һәм призёрларны оештыручылардан бүләкләр  көтә. </a:t>
            </a:r>
            <a:endParaRPr lang="ru-RU" sz="1800" dirty="0">
              <a:solidFill>
                <a:prstClr val="black"/>
              </a:solidFill>
              <a:latin typeface="Times New Roman" panose="02020603050405020304" pitchFamily="18" charset="0"/>
              <a:cs typeface="Times New Roman" panose="02020603050405020304" pitchFamily="18" charset="0"/>
            </a:endParaRPr>
          </a:p>
          <a:p>
            <a:pPr marL="0" lvl="0" indent="0" defTabSz="914400">
              <a:lnSpc>
                <a:spcPct val="100000"/>
              </a:lnSpc>
              <a:spcBef>
                <a:spcPts val="0"/>
              </a:spcBef>
              <a:buClr>
                <a:srgbClr val="53548A"/>
              </a:buClr>
              <a:buSzPct val="110000"/>
              <a:buNone/>
            </a:pPr>
            <a:r>
              <a:rPr lang="tt-RU" sz="1800" dirty="0">
                <a:solidFill>
                  <a:prstClr val="black"/>
                </a:solidFill>
                <a:latin typeface="Times New Roman" panose="02020603050405020304" pitchFamily="18" charset="0"/>
                <a:cs typeface="Times New Roman" panose="02020603050405020304" pitchFamily="18" charset="0"/>
              </a:rPr>
              <a:t>Фестиваль 13.00 сәгатьтә башлана. Теләүчеләр өчен  ачык һавада уен мәйданчыгы эшләячәк.</a:t>
            </a:r>
          </a:p>
          <a:p>
            <a:pPr marL="0" lvl="0" indent="0" defTabSz="914400">
              <a:lnSpc>
                <a:spcPct val="120000"/>
              </a:lnSpc>
              <a:spcBef>
                <a:spcPts val="1000"/>
              </a:spcBef>
              <a:buClr>
                <a:srgbClr val="53548A"/>
              </a:buClr>
              <a:buSzPct val="110000"/>
              <a:buNone/>
            </a:pPr>
            <a:r>
              <a:rPr lang="tt-RU" sz="1800" b="1" dirty="0">
                <a:solidFill>
                  <a:prstClr val="black"/>
                </a:solidFill>
                <a:latin typeface="Times New Roman" panose="02020603050405020304" pitchFamily="18" charset="0"/>
                <a:cs typeface="Times New Roman" panose="02020603050405020304" pitchFamily="18" charset="0"/>
              </a:rPr>
              <a:t>Белдерүдә нәрсә турында әйтелә?</a:t>
            </a:r>
            <a:endParaRPr lang="ru-RU" sz="1800" dirty="0">
              <a:solidFill>
                <a:prstClr val="black"/>
              </a:solidFill>
              <a:latin typeface="Times New Roman" panose="02020603050405020304" pitchFamily="18" charset="0"/>
              <a:cs typeface="Times New Roman" panose="02020603050405020304" pitchFamily="18" charset="0"/>
            </a:endParaRPr>
          </a:p>
          <a:p>
            <a:pPr marL="228600" lvl="0" indent="-228600" defTabSz="914400">
              <a:lnSpc>
                <a:spcPct val="120000"/>
              </a:lnSpc>
              <a:spcBef>
                <a:spcPts val="1000"/>
              </a:spcBef>
              <a:buClr>
                <a:srgbClr val="53548A"/>
              </a:buClr>
              <a:buSzPct val="110000"/>
              <a:buFont typeface="Wingdings" panose="05000000000000000000" pitchFamily="2" charset="2"/>
              <a:buChar char="§"/>
            </a:pPr>
            <a:r>
              <a:rPr lang="tt-RU" sz="1800" dirty="0">
                <a:solidFill>
                  <a:prstClr val="black"/>
                </a:solidFill>
                <a:latin typeface="Times New Roman" panose="02020603050405020304" pitchFamily="18" charset="0"/>
                <a:cs typeface="Times New Roman" panose="02020603050405020304" pitchFamily="18" charset="0"/>
              </a:rPr>
              <a:t>1) Ял паркында  уздырылачак түләүсез уеннар   турында.</a:t>
            </a:r>
            <a:endParaRPr lang="ru-RU" sz="1800" dirty="0">
              <a:solidFill>
                <a:prstClr val="black"/>
              </a:solidFill>
              <a:latin typeface="Times New Roman" panose="02020603050405020304" pitchFamily="18" charset="0"/>
              <a:cs typeface="Times New Roman" panose="02020603050405020304" pitchFamily="18" charset="0"/>
            </a:endParaRPr>
          </a:p>
          <a:p>
            <a:pPr marL="228600" lvl="0" indent="-228600" defTabSz="914400">
              <a:lnSpc>
                <a:spcPct val="120000"/>
              </a:lnSpc>
              <a:spcBef>
                <a:spcPts val="1000"/>
              </a:spcBef>
              <a:buClr>
                <a:srgbClr val="53548A"/>
              </a:buClr>
              <a:buSzPct val="110000"/>
              <a:buFont typeface="Wingdings" panose="05000000000000000000" pitchFamily="2" charset="2"/>
              <a:buChar char="§"/>
            </a:pPr>
            <a:r>
              <a:rPr lang="tt-RU" sz="1800" dirty="0">
                <a:solidFill>
                  <a:prstClr val="black"/>
                </a:solidFill>
                <a:latin typeface="Times New Roman" panose="02020603050405020304" pitchFamily="18" charset="0"/>
                <a:cs typeface="Times New Roman" panose="02020603050405020304" pitchFamily="18" charset="0"/>
              </a:rPr>
              <a:t>2) “Урам” паркында үтәчәк чарага чакыру турында.  </a:t>
            </a:r>
            <a:endParaRPr lang="ru-RU" sz="1800" dirty="0">
              <a:solidFill>
                <a:prstClr val="black"/>
              </a:solidFill>
              <a:latin typeface="Times New Roman" panose="02020603050405020304" pitchFamily="18" charset="0"/>
              <a:cs typeface="Times New Roman" panose="02020603050405020304" pitchFamily="18" charset="0"/>
            </a:endParaRPr>
          </a:p>
          <a:p>
            <a:pPr marL="228600" lvl="0" indent="-228600" defTabSz="914400">
              <a:lnSpc>
                <a:spcPct val="120000"/>
              </a:lnSpc>
              <a:spcBef>
                <a:spcPts val="1000"/>
              </a:spcBef>
              <a:buClr>
                <a:srgbClr val="53548A"/>
              </a:buClr>
              <a:buSzPct val="110000"/>
              <a:buFont typeface="Wingdings" panose="05000000000000000000" pitchFamily="2" charset="2"/>
              <a:buChar char="§"/>
            </a:pPr>
            <a:r>
              <a:rPr lang="tt-RU" sz="1800" dirty="0">
                <a:solidFill>
                  <a:prstClr val="black"/>
                </a:solidFill>
                <a:latin typeface="Times New Roman" panose="02020603050405020304" pitchFamily="18" charset="0"/>
                <a:cs typeface="Times New Roman" panose="02020603050405020304" pitchFamily="18" charset="0"/>
              </a:rPr>
              <a:t>3) Бию баттлары буенча тренировкалар турында</a:t>
            </a:r>
            <a:endParaRPr lang="tt-RU" sz="1800" b="1" i="1" dirty="0">
              <a:solidFill>
                <a:prstClr val="black"/>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9624802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1"/>
            <a:ext cx="8280920" cy="792088"/>
          </a:xfrm>
        </p:spPr>
        <p:txBody>
          <a:bodyPr/>
          <a:lstStyle/>
          <a:p>
            <a:r>
              <a:rPr lang="tt-RU" dirty="0" smtClean="0">
                <a:solidFill>
                  <a:schemeClr val="tx2"/>
                </a:solidFill>
                <a:latin typeface="Times New Roman" panose="02020603050405020304" pitchFamily="18" charset="0"/>
                <a:cs typeface="Times New Roman" panose="02020603050405020304" pitchFamily="18" charset="0"/>
              </a:rPr>
              <a:t>              </a:t>
            </a:r>
            <a:r>
              <a:rPr lang="tt-RU" sz="2800" dirty="0" smtClean="0">
                <a:solidFill>
                  <a:schemeClr val="tx2"/>
                </a:solidFill>
                <a:latin typeface="Times New Roman" panose="02020603050405020304" pitchFamily="18" charset="0"/>
                <a:cs typeface="Times New Roman" panose="02020603050405020304" pitchFamily="18" charset="0"/>
              </a:rPr>
              <a:t>Укып аңлау биремнәре</a:t>
            </a:r>
            <a:endParaRPr lang="ru-RU" sz="2800"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11560" y="1052736"/>
            <a:ext cx="7992888" cy="5400600"/>
          </a:xfrm>
        </p:spPr>
        <p:txBody>
          <a:bodyPr>
            <a:normAutofit lnSpcReduction="10000"/>
          </a:bodyPr>
          <a:lstStyle/>
          <a:p>
            <a:pPr marL="228600" lvl="0" indent="-228600" defTabSz="914400">
              <a:lnSpc>
                <a:spcPct val="100000"/>
              </a:lnSpc>
              <a:spcBef>
                <a:spcPts val="0"/>
              </a:spcBef>
              <a:buClr>
                <a:srgbClr val="53548A"/>
              </a:buClr>
              <a:buSzPct val="110000"/>
              <a:buFont typeface="Wingdings" panose="05000000000000000000" pitchFamily="2" charset="2"/>
              <a:buChar char="§"/>
            </a:pPr>
            <a:r>
              <a:rPr lang="tt-RU" sz="1400" b="1" i="1" dirty="0">
                <a:solidFill>
                  <a:prstClr val="black"/>
                </a:solidFill>
                <a:latin typeface="Times New Roman" panose="02020603050405020304" pitchFamily="18" charset="0"/>
                <a:cs typeface="Times New Roman" panose="02020603050405020304" pitchFamily="18" charset="0"/>
              </a:rPr>
              <a:t>Прочитайте текст. В заданиях 17 - 20 укажите правильный </a:t>
            </a:r>
            <a:r>
              <a:rPr lang="ru-RU" sz="1400" b="1" i="1" dirty="0">
                <a:solidFill>
                  <a:prstClr val="black"/>
                </a:solidFill>
                <a:latin typeface="Times New Roman" panose="02020603050405020304" pitchFamily="18" charset="0"/>
                <a:cs typeface="Times New Roman" panose="02020603050405020304" pitchFamily="18" charset="0"/>
              </a:rPr>
              <a:t>вариант ответа.</a:t>
            </a:r>
          </a:p>
          <a:p>
            <a:pPr marL="0" lvl="0" indent="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Роксана әнисен хәтерләми.  Әтисе кем булган, әби – бабасы бармы - болар кызчыкка билгеле түгел. Бу сораулар аны борчымый да иде. Ул яши торган йортта әти - әни сүзләре бик сирәк ишетелә. Роксана – сап – сары бөдрә чәчле, зәңгәр күзле кыз. Үзе шаян. Ул әле ятимлекнең нәрсә икәнен белми иде. Бу йортта ул иң кечкенәсе, шуңа күрә өлкәннәр аны “төпчек кызыбыз” дип  йөртәләр. </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 Көннәрдән бер көнне Талия исемле кызны алырга әнисе килде. Роксанага Талиянең әнисе бик ошады. Әйбәт апа  булып күренде ул балаларга. Талияне дә, Роксананы да кочаклап үпте. Талиянең әнисе балаларга тәмле конфет өләште. Талия әнисенең кулыннан җитәкләп:  “Минем әни, минем әни”,- дип мактанып йөрде. Әнисенең күзеннән туктаусыз күз яше ага, үзе кызының чәченнән сыйпый иде. Биредә иң кечкенәсе булганга, </a:t>
            </a:r>
            <a:r>
              <a:rPr lang="tt-RU" sz="1400" dirty="0">
                <a:solidFill>
                  <a:prstClr val="black"/>
                </a:solidFill>
                <a:latin typeface="Times New Roman" panose="02020603050405020304" pitchFamily="18" charset="0"/>
                <a:cs typeface="Times New Roman" panose="02020603050405020304" pitchFamily="18" charset="0"/>
              </a:rPr>
              <a:t>Роксананың күңелендә көнләшү уянды. Ул ананың икенче кулын тотып: “Минем әни”. – диде. Талия моңа түзә алмады, елап җибәрде. “Юк, юк, минем әнием, әйе бит, әнием, әйт”, - дип кабатлады. Роксананың да әниле буласы килде. Талияне читкә этәреп, анага ябышты. “Минем әни “, - дип, Талиянең сүзләрен кабатлады. Шулчак тәрбияче Фәридә апа ярдәмгә килде. Ул Роксананы кочагына алды. “Юк, бу - Талиянең әнисе, синең дә тиздән әниең килер”, - дип кызчыкны юатты.     (</a:t>
            </a:r>
            <a:r>
              <a:rPr lang="tt-RU" sz="1400" i="1" dirty="0">
                <a:solidFill>
                  <a:prstClr val="black"/>
                </a:solidFill>
                <a:latin typeface="Times New Roman" panose="02020603050405020304" pitchFamily="18" charset="0"/>
                <a:cs typeface="Times New Roman" panose="02020603050405020304" pitchFamily="18" charset="0"/>
              </a:rPr>
              <a:t>Роза Хафизовадан</a:t>
            </a:r>
            <a:r>
              <a:rPr lang="tt-RU" sz="1400" dirty="0">
                <a:solidFill>
                  <a:prstClr val="black"/>
                </a:solidFill>
                <a:latin typeface="Times New Roman" panose="02020603050405020304" pitchFamily="18" charset="0"/>
                <a:cs typeface="Times New Roman" panose="02020603050405020304" pitchFamily="18" charset="0"/>
              </a:rPr>
              <a:t>)</a:t>
            </a:r>
          </a:p>
          <a:p>
            <a:pPr marL="0" lvl="0" indent="0" defTabSz="914400">
              <a:lnSpc>
                <a:spcPct val="120000"/>
              </a:lnSpc>
              <a:spcBef>
                <a:spcPts val="0"/>
              </a:spcBef>
              <a:buClr>
                <a:srgbClr val="53548A"/>
              </a:buClr>
              <a:buSzPct val="110000"/>
              <a:buNone/>
            </a:pPr>
            <a:endParaRPr lang="tt-RU" sz="1400" dirty="0">
              <a:solidFill>
                <a:prstClr val="black"/>
              </a:solidFill>
              <a:latin typeface="Times New Roman" panose="02020603050405020304" pitchFamily="18" charset="0"/>
              <a:cs typeface="Times New Roman" panose="02020603050405020304" pitchFamily="18" charset="0"/>
            </a:endParaRPr>
          </a:p>
          <a:p>
            <a:pPr marL="0" lvl="0" indent="449263" algn="just" defTabSz="914400" fontAlgn="base">
              <a:lnSpc>
                <a:spcPct val="100000"/>
              </a:lnSpc>
              <a:spcBef>
                <a:spcPct val="0"/>
              </a:spcBef>
              <a:spcAft>
                <a:spcPct val="0"/>
              </a:spcAft>
              <a:buNone/>
            </a:pPr>
            <a:r>
              <a:rPr lang="tt-RU" altLang="ru-RU" sz="1400" b="1" dirty="0">
                <a:solidFill>
                  <a:prstClr val="black"/>
                </a:solidFill>
                <a:latin typeface="Calibri" pitchFamily="34" charset="0"/>
                <a:ea typeface="Times New Roman" pitchFamily="18" charset="0"/>
                <a:cs typeface="Arial" pitchFamily="34" charset="0"/>
              </a:rPr>
              <a:t> </a:t>
            </a:r>
            <a:r>
              <a:rPr lang="tt-RU" altLang="ru-RU" sz="1400" b="1" dirty="0">
                <a:solidFill>
                  <a:prstClr val="black"/>
                </a:solidFill>
                <a:latin typeface="Times New Roman" panose="02020603050405020304" pitchFamily="18" charset="0"/>
                <a:ea typeface="Times New Roman" pitchFamily="18" charset="0"/>
                <a:cs typeface="Times New Roman" panose="02020603050405020304" pitchFamily="18" charset="0"/>
              </a:rPr>
              <a:t>Роксана нинди кыз?</a:t>
            </a:r>
            <a:endParaRPr lang="ru-RU" altLang="ru-RU" sz="1400" b="1"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1) Ул бик сөйкемле.</a:t>
            </a:r>
            <a:endParaRPr lang="ru-RU" altLang="ru-RU" sz="1400"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2) Ул шаян.</a:t>
            </a:r>
            <a:endParaRPr lang="ru-RU" altLang="ru-RU" sz="1400"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3)  Ул хәрәкәтчән.</a:t>
            </a:r>
            <a:endParaRPr lang="ru-RU" altLang="ru-RU" sz="1400" dirty="0">
              <a:solidFill>
                <a:prstClr val="black"/>
              </a:solidFill>
              <a:latin typeface="Times New Roman" panose="02020603050405020304" pitchFamily="18" charset="0"/>
              <a:cs typeface="Times New Roman" panose="02020603050405020304" pitchFamily="18" charset="0"/>
            </a:endParaRPr>
          </a:p>
          <a:p>
            <a:pPr marL="0" lvl="0" indent="449263" algn="just" defTabSz="914400" eaLnBrk="0" fontAlgn="base" hangingPunct="0">
              <a:lnSpc>
                <a:spcPct val="100000"/>
              </a:lnSpc>
              <a:spcBef>
                <a:spcPct val="0"/>
              </a:spcBef>
              <a:spcAft>
                <a:spcPct val="0"/>
              </a:spcAft>
              <a:buNone/>
            </a:pPr>
            <a:r>
              <a:rPr lang="tt-RU" altLang="ru-RU" sz="1400" b="1" dirty="0">
                <a:solidFill>
                  <a:prstClr val="black"/>
                </a:solidFill>
                <a:latin typeface="Times New Roman" panose="02020603050405020304" pitchFamily="18" charset="0"/>
                <a:ea typeface="Times New Roman" pitchFamily="18" charset="0"/>
                <a:cs typeface="Times New Roman" panose="02020603050405020304" pitchFamily="18" charset="0"/>
              </a:rPr>
              <a:t>Талия нәрсәгә бик куанды?</a:t>
            </a:r>
            <a:endParaRPr lang="ru-RU" altLang="ru-RU" sz="1400" b="1"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smtClean="0">
                <a:solidFill>
                  <a:prstClr val="black"/>
                </a:solidFill>
                <a:latin typeface="Times New Roman" panose="02020603050405020304" pitchFamily="18" charset="0"/>
                <a:ea typeface="Times New Roman" pitchFamily="18" charset="0"/>
                <a:cs typeface="Times New Roman" panose="02020603050405020304" pitchFamily="18" charset="0"/>
              </a:rPr>
              <a:t>1</a:t>
            </a: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 Аны ятимнәр йортыннан алырга әнисе килде.</a:t>
            </a:r>
            <a:endParaRPr lang="ru-RU" altLang="ru-RU" sz="1400"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2) Талия Роксананы да үзләре белән алып китәргә теләде.</a:t>
            </a:r>
            <a:endParaRPr lang="ru-RU" altLang="ru-RU" sz="1400" dirty="0">
              <a:solidFill>
                <a:prstClr val="black"/>
              </a:solidFill>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lang="tt-RU" altLang="ru-RU" sz="1400" dirty="0">
                <a:solidFill>
                  <a:prstClr val="black"/>
                </a:solidFill>
                <a:latin typeface="Times New Roman" panose="02020603050405020304" pitchFamily="18" charset="0"/>
                <a:ea typeface="Times New Roman" pitchFamily="18" charset="0"/>
                <a:cs typeface="Times New Roman" panose="02020603050405020304" pitchFamily="18" charset="0"/>
              </a:rPr>
              <a:t>3) Аның әнисе башка балаларга ошамады.</a:t>
            </a:r>
            <a:endParaRPr lang="tt-RU" altLang="ru-RU" sz="1400" dirty="0">
              <a:solidFill>
                <a:prstClr val="black"/>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307398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047806" cy="682045"/>
          </a:xfrm>
        </p:spPr>
        <p:txBody>
          <a:bodyPr/>
          <a:lstStyle/>
          <a:p>
            <a:r>
              <a:rPr lang="tt-RU" dirty="0" smtClean="0">
                <a:solidFill>
                  <a:schemeClr val="tx2"/>
                </a:solidFill>
                <a:latin typeface="Times New Roman" panose="02020603050405020304" pitchFamily="18" charset="0"/>
                <a:cs typeface="Times New Roman" panose="02020603050405020304" pitchFamily="18" charset="0"/>
              </a:rPr>
              <a:t>             Лексик-грамматик биремнәр</a:t>
            </a:r>
            <a:endParaRPr lang="ru-RU"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67544" y="908720"/>
            <a:ext cx="8280920" cy="5760640"/>
          </a:xfrm>
        </p:spPr>
        <p:txBody>
          <a:bodyPr>
            <a:normAutofit/>
          </a:bodyPr>
          <a:lstStyle/>
          <a:p>
            <a:pPr marL="228600" lvl="0" indent="-228600" defTabSz="914400">
              <a:lnSpc>
                <a:spcPct val="100000"/>
              </a:lnSpc>
              <a:spcBef>
                <a:spcPts val="0"/>
              </a:spcBef>
              <a:buClr>
                <a:srgbClr val="53548A"/>
              </a:buClr>
              <a:buSzPct val="110000"/>
              <a:buFont typeface="Wingdings" panose="05000000000000000000" pitchFamily="2" charset="2"/>
              <a:buChar char="§"/>
            </a:pPr>
            <a:r>
              <a:rPr lang="tt-RU" sz="1400" b="1" i="1" dirty="0">
                <a:solidFill>
                  <a:prstClr val="black"/>
                </a:solidFill>
              </a:rPr>
              <a:t>Прочитайте текст. В заданиях 21 – 28 определите правильный </a:t>
            </a:r>
            <a:r>
              <a:rPr lang="ru-RU" sz="1400" b="1" i="1" dirty="0">
                <a:solidFill>
                  <a:prstClr val="black"/>
                </a:solidFill>
              </a:rPr>
              <a:t>вариант ответа</a:t>
            </a:r>
            <a:r>
              <a:rPr lang="tt-RU" sz="1400" b="1" i="1" dirty="0">
                <a:solidFill>
                  <a:prstClr val="black"/>
                </a:solidFill>
              </a:rPr>
              <a:t>.</a:t>
            </a:r>
          </a:p>
          <a:p>
            <a:pPr marL="0" lvl="0" indent="361950" defTabSz="914400">
              <a:lnSpc>
                <a:spcPct val="120000"/>
              </a:lnSpc>
              <a:spcBef>
                <a:spcPts val="0"/>
              </a:spcBef>
              <a:buClr>
                <a:srgbClr val="53548A"/>
              </a:buClr>
              <a:buSzPct val="110000"/>
              <a:buNone/>
            </a:pPr>
            <a:r>
              <a:rPr lang="tt-RU" sz="1400" dirty="0">
                <a:solidFill>
                  <a:prstClr val="black"/>
                </a:solidFill>
                <a:latin typeface="Times New Roman" panose="02020603050405020304" pitchFamily="18" charset="0"/>
                <a:cs typeface="Times New Roman" panose="02020603050405020304" pitchFamily="18" charset="0"/>
              </a:rPr>
              <a:t>Ике күрше яшәгән, ди</a:t>
            </a:r>
            <a:r>
              <a:rPr lang="be-BY" sz="1400" dirty="0">
                <a:solidFill>
                  <a:prstClr val="black"/>
                </a:solidFill>
                <a:latin typeface="Times New Roman" panose="02020603050405020304" pitchFamily="18" charset="0"/>
                <a:cs typeface="Times New Roman" panose="02020603050405020304" pitchFamily="18" charset="0"/>
              </a:rPr>
              <a:t>: берсе бик бай, икенчесе бик ярлы икән. Бай күршеләр кичке ашны ашамыйлар, чәй эчәләр дә тыныч кына йокларга (21) … икән. Ә ярлы күршеләрнең балалары күп булган, шуңа күрә (22) … гел җыр – бию, елау – көлү тавышлары ишетелә икән. Бу (23) …  бай бик гаҗәпләнгән. Үз – үзенә: “Боларның ашарга да, кияргә дә бернәрсәләре юк, үзләре бик шат яшиләр, - ди икән. - Ә безнең байлыгыбыз шулкадәр күп, әмма шат (24) …”.</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Беркөн бу бай ярлы күршесеннән сорый:</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Сез ничек шулай шат яшисез? </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Теге ярлы моңа әйтә:</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Безнең җиде алтын (25) … бар, без шулар белән уйныйбыз, - ди. </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Шуннан бу бай егерме алтын алма сатып ала.</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Хәзер без дә шат яшәрбез, - ди ул (26) … .</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Ләкин күп генә тырышмасыннар, бу алтын алмалар бай (27) … шатлык китерми.</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Кич белән бай үзенең ярлы күршесенә кунакка керә һәм күрә: җиде баланың кайсысы бии, кайсысы җырлый, кайсылары уйный, кайберсе үзара сугыша. </a:t>
            </a:r>
            <a:endParaRPr lang="ru-RU" sz="1400" dirty="0">
              <a:solidFill>
                <a:prstClr val="black"/>
              </a:solidFill>
              <a:latin typeface="Times New Roman" panose="02020603050405020304" pitchFamily="18" charset="0"/>
              <a:cs typeface="Times New Roman" panose="02020603050405020304" pitchFamily="18" charset="0"/>
            </a:endParaRPr>
          </a:p>
          <a:p>
            <a:pPr marL="0" lvl="0" indent="361950" defTabSz="914400">
              <a:lnSpc>
                <a:spcPct val="120000"/>
              </a:lnSpc>
              <a:spcBef>
                <a:spcPts val="0"/>
              </a:spcBef>
              <a:buClr>
                <a:srgbClr val="53548A"/>
              </a:buClr>
              <a:buSzPct val="110000"/>
              <a:buNone/>
            </a:pPr>
            <a:r>
              <a:rPr lang="be-BY" sz="1400" dirty="0">
                <a:solidFill>
                  <a:prstClr val="black"/>
                </a:solidFill>
                <a:latin typeface="Times New Roman" panose="02020603050405020304" pitchFamily="18" charset="0"/>
                <a:cs typeface="Times New Roman" panose="02020603050405020304" pitchFamily="18" charset="0"/>
              </a:rPr>
              <a:t>Шуннан бай ярлы күршесенә:</a:t>
            </a:r>
            <a:endParaRPr lang="ru-RU" sz="1400" dirty="0">
              <a:solidFill>
                <a:prstClr val="black"/>
              </a:solidFill>
              <a:latin typeface="Times New Roman" panose="02020603050405020304" pitchFamily="18" charset="0"/>
              <a:cs typeface="Times New Roman" panose="02020603050405020304" pitchFamily="18" charset="0"/>
            </a:endParaRPr>
          </a:p>
          <a:p>
            <a:pPr marL="228600" lvl="0" indent="-228600" defTabSz="914400">
              <a:lnSpc>
                <a:spcPct val="120000"/>
              </a:lnSpc>
              <a:spcBef>
                <a:spcPts val="0"/>
              </a:spcBef>
              <a:buClr>
                <a:srgbClr val="53548A"/>
              </a:buClr>
              <a:buSzPct val="110000"/>
              <a:buFontTx/>
              <a:buChar char="-"/>
            </a:pPr>
            <a:r>
              <a:rPr lang="be-BY" sz="1400" dirty="0">
                <a:solidFill>
                  <a:prstClr val="black"/>
                </a:solidFill>
                <a:latin typeface="Times New Roman" panose="02020603050405020304" pitchFamily="18" charset="0"/>
                <a:cs typeface="Times New Roman" panose="02020603050405020304" pitchFamily="18" charset="0"/>
              </a:rPr>
              <a:t>Синең байлык минем (28) … күбрәк икән, - ди. </a:t>
            </a:r>
            <a:r>
              <a:rPr lang="tt-RU" sz="1400" i="1" dirty="0">
                <a:solidFill>
                  <a:prstClr val="black"/>
                </a:solidFill>
                <a:latin typeface="Times New Roman" panose="02020603050405020304" pitchFamily="18" charset="0"/>
                <a:cs typeface="Times New Roman" panose="02020603050405020304" pitchFamily="18" charset="0"/>
              </a:rPr>
              <a:t>(Татар халык әкияте)</a:t>
            </a:r>
          </a:p>
          <a:p>
            <a:pPr marL="0" lvl="0" indent="0" defTabSz="914400">
              <a:lnSpc>
                <a:spcPct val="120000"/>
              </a:lnSpc>
              <a:spcBef>
                <a:spcPts val="0"/>
              </a:spcBef>
              <a:buClr>
                <a:srgbClr val="53548A"/>
              </a:buClr>
              <a:buSzPct val="110000"/>
              <a:buNone/>
            </a:pPr>
            <a:endParaRPr lang="tt-RU" sz="1500" dirty="0">
              <a:solidFill>
                <a:prstClr val="black"/>
              </a:solidFill>
            </a:endParaRPr>
          </a:p>
          <a:p>
            <a:pPr marL="0" indent="0">
              <a:buNone/>
            </a:pPr>
            <a:endParaRPr lang="ru-RU" sz="1800" dirty="0"/>
          </a:p>
        </p:txBody>
      </p:sp>
      <p:sp>
        <p:nvSpPr>
          <p:cNvPr id="4" name="Rectangle 1"/>
          <p:cNvSpPr>
            <a:spLocks noChangeArrowheads="1"/>
          </p:cNvSpPr>
          <p:nvPr/>
        </p:nvSpPr>
        <p:spPr bwMode="auto">
          <a:xfrm>
            <a:off x="755576" y="5364868"/>
            <a:ext cx="5256584"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be-BY" altLang="ru-RU" sz="1400" b="0" i="0" u="none" strike="noStrike" cap="none" normalizeH="0" baseline="0" dirty="0">
                <a:ln>
                  <a:noFill/>
                </a:ln>
                <a:solidFill>
                  <a:schemeClr val="tx1"/>
                </a:solidFill>
                <a:effectLst/>
                <a:latin typeface="Calibri" pitchFamily="34" charset="0"/>
                <a:ea typeface="Times New Roman" pitchFamily="18" charset="0"/>
                <a:cs typeface="Arial" pitchFamily="34" charset="0"/>
              </a:rPr>
              <a:t> </a:t>
            </a:r>
            <a:endParaRPr kumimoji="0" lang="be-BY" altLang="ru-RU" sz="1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be-BY" altLang="ru-RU" sz="1400" dirty="0" smtClean="0">
                <a:latin typeface="Calibri" pitchFamily="34" charset="0"/>
                <a:ea typeface="Times New Roman" pitchFamily="18" charset="0"/>
                <a:cs typeface="Arial" pitchFamily="34" charset="0"/>
              </a:rPr>
              <a:t>21.      </a:t>
            </a:r>
            <a:r>
              <a:rPr kumimoji="0" lang="be-BY" altLang="ru-RU" sz="1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1</a:t>
            </a:r>
            <a:r>
              <a:rPr kumimoji="0" lang="be-BY" altLang="ru-RU" sz="1400" b="0" i="0" u="none" strike="noStrike" cap="none" normalizeH="0" baseline="0" dirty="0">
                <a:ln>
                  <a:noFill/>
                </a:ln>
                <a:solidFill>
                  <a:schemeClr val="tx1"/>
                </a:solidFill>
                <a:effectLst/>
                <a:latin typeface="Calibri" pitchFamily="34" charset="0"/>
                <a:ea typeface="Times New Roman" pitchFamily="18" charset="0"/>
                <a:cs typeface="Arial" pitchFamily="34" charset="0"/>
              </a:rPr>
              <a:t>)  ятарга              </a:t>
            </a:r>
            <a:r>
              <a:rPr kumimoji="0" lang="be-BY" altLang="ru-RU" sz="1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2</a:t>
            </a:r>
            <a:r>
              <a:rPr kumimoji="0" lang="be-BY" altLang="ru-RU" sz="1400" b="0" i="0" u="none" strike="noStrike" cap="none" normalizeH="0" baseline="0" dirty="0">
                <a:ln>
                  <a:noFill/>
                </a:ln>
                <a:solidFill>
                  <a:schemeClr val="tx1"/>
                </a:solidFill>
                <a:effectLst/>
                <a:latin typeface="Calibri" pitchFamily="34" charset="0"/>
                <a:ea typeface="Times New Roman" pitchFamily="18" charset="0"/>
                <a:cs typeface="Arial" pitchFamily="34" charset="0"/>
              </a:rPr>
              <a:t>) яталар   	 </a:t>
            </a:r>
            <a:r>
              <a:rPr kumimoji="0" lang="be-BY" altLang="ru-RU" sz="1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            </a:t>
            </a:r>
            <a:r>
              <a:rPr kumimoji="0" lang="be-BY" altLang="ru-RU" sz="1400" b="0" i="0" u="none" strike="noStrike" cap="none" normalizeH="0" baseline="0" dirty="0">
                <a:ln>
                  <a:noFill/>
                </a:ln>
                <a:solidFill>
                  <a:schemeClr val="tx1"/>
                </a:solidFill>
                <a:effectLst/>
                <a:latin typeface="Calibri" pitchFamily="34" charset="0"/>
                <a:ea typeface="Times New Roman" pitchFamily="18" charset="0"/>
                <a:cs typeface="Arial" pitchFamily="34" charset="0"/>
              </a:rPr>
              <a:t>3) ятмыйлар</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800" dirty="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be-BY" altLang="ru-RU" sz="1400" b="0" i="0" u="none" strike="noStrike" cap="none" normalizeH="0" baseline="0" dirty="0" smtClean="0">
                <a:ln>
                  <a:noFill/>
                </a:ln>
                <a:solidFill>
                  <a:schemeClr val="tx1"/>
                </a:solidFill>
                <a:effectLst/>
                <a:latin typeface="Calibri" pitchFamily="34" charset="0"/>
                <a:ea typeface="Times New Roman" pitchFamily="18" charset="0"/>
                <a:cs typeface="Arial" pitchFamily="34" charset="0"/>
              </a:rPr>
              <a:t>22 .     1</a:t>
            </a:r>
            <a:r>
              <a:rPr kumimoji="0" lang="be-BY" altLang="ru-RU" sz="1400" b="0" i="0" u="none" strike="noStrike" cap="none" normalizeH="0" baseline="0" dirty="0">
                <a:ln>
                  <a:noFill/>
                </a:ln>
                <a:solidFill>
                  <a:schemeClr val="tx1"/>
                </a:solidFill>
                <a:effectLst/>
                <a:latin typeface="Calibri" pitchFamily="34" charset="0"/>
                <a:ea typeface="Times New Roman" pitchFamily="18" charset="0"/>
                <a:cs typeface="Arial" pitchFamily="34" charset="0"/>
              </a:rPr>
              <a:t>) аларның </a:t>
            </a:r>
            <a:r>
              <a:rPr kumimoji="0" lang="tt-RU" altLang="ru-RU" sz="1400" b="0" i="0" u="none" strike="noStrike" cap="none" normalizeH="0" baseline="0" dirty="0">
                <a:ln>
                  <a:noFill/>
                </a:ln>
                <a:solidFill>
                  <a:schemeClr val="tx1"/>
                </a:solidFill>
                <a:effectLst/>
                <a:latin typeface="Calibri" pitchFamily="34" charset="0"/>
                <a:ea typeface="Times New Roman" pitchFamily="18" charset="0"/>
                <a:cs typeface="Arial" pitchFamily="34" charset="0"/>
              </a:rPr>
              <a:t>          </a:t>
            </a:r>
            <a:r>
              <a:rPr kumimoji="0" lang="be-BY" altLang="ru-RU" sz="1400" b="0" i="0" u="none" strike="noStrike" cap="none" normalizeH="0" baseline="0" dirty="0">
                <a:ln>
                  <a:noFill/>
                </a:ln>
                <a:solidFill>
                  <a:schemeClr val="tx1"/>
                </a:solidFill>
                <a:effectLst/>
                <a:latin typeface="Calibri" pitchFamily="34" charset="0"/>
                <a:ea typeface="Times New Roman" pitchFamily="18" charset="0"/>
                <a:cs typeface="Arial" pitchFamily="34" charset="0"/>
              </a:rPr>
              <a:t>2) аларга 	             3) алардан	 </a:t>
            </a:r>
            <a:endParaRPr kumimoji="0" lang="be-BY" altLang="ru-RU"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082439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0"/>
            <a:ext cx="7886700" cy="792089"/>
          </a:xfrm>
        </p:spPr>
        <p:txBody>
          <a:bodyPr>
            <a:normAutofit/>
          </a:bodyPr>
          <a:lstStyle/>
          <a:p>
            <a:r>
              <a:rPr lang="tt-RU" dirty="0" smtClean="0">
                <a:solidFill>
                  <a:schemeClr val="tx2"/>
                </a:solidFill>
                <a:latin typeface="Times New Roman" panose="02020603050405020304" pitchFamily="18" charset="0"/>
                <a:cs typeface="Times New Roman" panose="02020603050405020304" pitchFamily="18" charset="0"/>
              </a:rPr>
              <a:t>                Язма сөйләм биремнәре</a:t>
            </a:r>
            <a:endParaRPr lang="ru-RU"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27584" y="980728"/>
            <a:ext cx="7992888" cy="5472608"/>
          </a:xfrm>
        </p:spPr>
        <p:txBody>
          <a:bodyPr>
            <a:normAutofit/>
          </a:bodyPr>
          <a:lstStyle/>
          <a:p>
            <a:pPr marL="0" lvl="0" indent="0" algn="just" defTabSz="914400" fontAlgn="base">
              <a:lnSpc>
                <a:spcPct val="100000"/>
              </a:lnSpc>
              <a:spcBef>
                <a:spcPct val="0"/>
              </a:spcBef>
              <a:spcAft>
                <a:spcPct val="0"/>
              </a:spcAft>
              <a:buNone/>
            </a:pPr>
            <a:r>
              <a:rPr kumimoji="0" lang="tt-RU" altLang="ru-RU"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Сөйләм ситуациясенә туры килгән репликаларны языгыз.</a:t>
            </a:r>
          </a:p>
          <a:p>
            <a:pPr marL="0" lvl="0" indent="0" algn="just" defTabSz="914400" fontAlgn="base">
              <a:lnSpc>
                <a:spcPct val="100000"/>
              </a:lnSpc>
              <a:spcBef>
                <a:spcPct val="0"/>
              </a:spcBef>
              <a:spcAft>
                <a:spcPct val="0"/>
              </a:spcAft>
              <a:buNone/>
            </a:pPr>
            <a:endParaRPr kumimoji="0" lang="ru-RU" altLang="ru-RU"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kumimoji="0" lang="ru-RU" alt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29.  Сообщите </a:t>
            </a:r>
            <a:r>
              <a:rPr kumimoji="0" lang="tt-RU" alt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одноклассникам</a:t>
            </a:r>
            <a:r>
              <a:rPr kumimoji="0" lang="ru-RU" alt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что </a:t>
            </a:r>
            <a:r>
              <a:rPr kumimoji="0" lang="tt-RU" alt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 следующей неделе в школе состоится встреча с молодыми татарскими поэтами</a:t>
            </a:r>
            <a:r>
              <a:rPr kumimoji="0" lang="ru-RU" alt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altLang="ru-RU"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r>
              <a:rPr kumimoji="0" lang="ru-RU" alt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30. Спросите у друга (подруги), </a:t>
            </a:r>
            <a:r>
              <a:rPr kumimoji="0" lang="tt-RU" altLang="ru-RU" sz="1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какие школьные предметы нравятся ему (ей) больше всего и почему.  </a:t>
            </a:r>
          </a:p>
          <a:p>
            <a:pPr marL="0" indent="0">
              <a:buNone/>
            </a:pPr>
            <a:r>
              <a:rPr lang="ru-RU" sz="1800" b="1" dirty="0" smtClean="0">
                <a:latin typeface="Times New Roman" panose="02020603050405020304" pitchFamily="18" charset="0"/>
                <a:cs typeface="Times New Roman" panose="02020603050405020304" pitchFamily="18" charset="0"/>
              </a:rPr>
              <a:t>33.Вы получили письмо от друга</a:t>
            </a:r>
            <a:r>
              <a:rPr lang="tt-RU" sz="1800" b="1" dirty="0" smtClean="0">
                <a:latin typeface="Times New Roman" panose="02020603050405020304" pitchFamily="18" charset="0"/>
                <a:cs typeface="Times New Roman" panose="02020603050405020304" pitchFamily="18" charset="0"/>
              </a:rPr>
              <a:t> (подруги)</a:t>
            </a:r>
            <a:r>
              <a:rPr lang="ru-RU" sz="1800" b="1" dirty="0" smtClean="0">
                <a:latin typeface="Times New Roman" panose="02020603050405020304" pitchFamily="18" charset="0"/>
                <a:cs typeface="Times New Roman" panose="02020603050405020304" pitchFamily="18" charset="0"/>
              </a:rPr>
              <a:t>. Напишите ему</a:t>
            </a:r>
            <a:r>
              <a:rPr lang="tt-RU" sz="1800" b="1" dirty="0" smtClean="0">
                <a:latin typeface="Times New Roman" panose="02020603050405020304" pitchFamily="18" charset="0"/>
                <a:cs typeface="Times New Roman" panose="02020603050405020304" pitchFamily="18" charset="0"/>
              </a:rPr>
              <a:t> (ей) письмо </a:t>
            </a:r>
            <a:r>
              <a:rPr lang="ru-RU" sz="1800" b="1" dirty="0" smtClean="0">
                <a:latin typeface="Times New Roman" panose="02020603050405020304" pitchFamily="18" charset="0"/>
                <a:cs typeface="Times New Roman" panose="02020603050405020304" pitchFamily="18" charset="0"/>
              </a:rPr>
              <a:t>объемом </a:t>
            </a:r>
            <a:r>
              <a:rPr lang="tt-RU" sz="1800" b="1" dirty="0" smtClean="0">
                <a:latin typeface="Times New Roman" panose="02020603050405020304" pitchFamily="18" charset="0"/>
                <a:cs typeface="Times New Roman" panose="02020603050405020304" pitchFamily="18" charset="0"/>
              </a:rPr>
              <a:t>не менее 60</a:t>
            </a:r>
            <a:r>
              <a:rPr lang="ru-RU" sz="1800" b="1" dirty="0" smtClean="0">
                <a:latin typeface="Times New Roman" panose="02020603050405020304" pitchFamily="18" charset="0"/>
                <a:cs typeface="Times New Roman" panose="02020603050405020304" pitchFamily="18" charset="0"/>
              </a:rPr>
              <a:t> слов, ответив на его</a:t>
            </a:r>
            <a:r>
              <a:rPr lang="tt-RU" sz="1800" b="1" dirty="0" smtClean="0">
                <a:latin typeface="Times New Roman" panose="02020603050405020304" pitchFamily="18" charset="0"/>
                <a:cs typeface="Times New Roman" panose="02020603050405020304" pitchFamily="18" charset="0"/>
              </a:rPr>
              <a:t> (е</a:t>
            </a:r>
            <a:r>
              <a:rPr lang="ru-RU" sz="1800" b="1" dirty="0" smtClean="0">
                <a:latin typeface="Times New Roman" panose="02020603050405020304" pitchFamily="18" charset="0"/>
                <a:cs typeface="Times New Roman" panose="02020603050405020304" pitchFamily="18" charset="0"/>
              </a:rPr>
              <a:t>ё) вопросы.</a:t>
            </a:r>
            <a:endParaRPr lang="ru-RU" sz="1800" dirty="0" smtClean="0">
              <a:latin typeface="Times New Roman" panose="02020603050405020304" pitchFamily="18" charset="0"/>
              <a:cs typeface="Times New Roman" panose="02020603050405020304" pitchFamily="18" charset="0"/>
            </a:endParaRPr>
          </a:p>
          <a:p>
            <a:r>
              <a:rPr lang="ru-RU" sz="1800" b="1" dirty="0" smtClean="0">
                <a:latin typeface="Times New Roman" panose="02020603050405020304" pitchFamily="18" charset="0"/>
                <a:cs typeface="Times New Roman" panose="02020603050405020304" pitchFamily="18" charset="0"/>
              </a:rPr>
              <a:t>Для ответа на это задание используйте специальный бланк ответов.</a:t>
            </a:r>
            <a:endParaRPr lang="tt-RU" sz="1800" b="1" dirty="0" smtClean="0">
              <a:latin typeface="Times New Roman" panose="02020603050405020304" pitchFamily="18" charset="0"/>
              <a:cs typeface="Times New Roman" panose="02020603050405020304" pitchFamily="18" charset="0"/>
            </a:endParaRPr>
          </a:p>
          <a:p>
            <a:pPr algn="just">
              <a:lnSpc>
                <a:spcPct val="107000"/>
              </a:lnSpc>
              <a:spcAft>
                <a:spcPts val="0"/>
              </a:spcAft>
            </a:pPr>
            <a:r>
              <a:rPr lang="tt-RU" sz="1800" dirty="0" smtClean="0">
                <a:solidFill>
                  <a:schemeClr val="tx2"/>
                </a:solidFill>
                <a:effectLst/>
                <a:latin typeface="Times New Roman" panose="02020603050405020304" pitchFamily="18" charset="0"/>
                <a:cs typeface="Times New Roman" panose="02020603050405020304" pitchFamily="18" charset="0"/>
              </a:rPr>
              <a:t>... Мин буш вакытымны файдалы үткәрергә тырышам. Дәресләрдән соң дусларым белән саф һавада йөрим, атнага ике тапкыр спорт секциясенә йөрим, ә ял көннәрендә кинога яки кунакка барам. Кичләрен  Интернеттан яңалыклар укыйм, әти-әнием белән аралашам.   </a:t>
            </a:r>
            <a:endParaRPr lang="ru-RU" sz="1400" dirty="0" smtClean="0">
              <a:solidFill>
                <a:schemeClr val="tx2"/>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tt-RU" sz="1800" dirty="0" smtClean="0">
                <a:solidFill>
                  <a:schemeClr val="tx2"/>
                </a:solidFill>
                <a:effectLst/>
                <a:latin typeface="Times New Roman" panose="02020603050405020304" pitchFamily="18" charset="0"/>
                <a:cs typeface="Times New Roman" panose="02020603050405020304" pitchFamily="18" charset="0"/>
              </a:rPr>
              <a:t>...  Ә син буш вакытыңны ничек уздырасың?... Ял көннәрендә кая барырга  яратасың? ... Кичләрен нәрсә белән шөгыльләнәсең?   </a:t>
            </a:r>
            <a:endParaRPr lang="ru-RU" sz="1400" dirty="0">
              <a:solidFill>
                <a:schemeClr val="tx2"/>
              </a:solidFill>
              <a:latin typeface="Times New Roman" panose="02020603050405020304" pitchFamily="18" charset="0"/>
              <a:ea typeface="Calibri"/>
              <a:cs typeface="Times New Roman" panose="02020603050405020304" pitchFamily="18" charset="0"/>
            </a:endParaRPr>
          </a:p>
          <a:p>
            <a:pPr marL="0" lvl="0" indent="0" algn="just" defTabSz="914400" eaLnBrk="0" fontAlgn="base" hangingPunct="0">
              <a:lnSpc>
                <a:spcPct val="100000"/>
              </a:lnSpc>
              <a:spcBef>
                <a:spcPct val="0"/>
              </a:spcBef>
              <a:spcAft>
                <a:spcPct val="0"/>
              </a:spcAft>
              <a:buNone/>
            </a:pPr>
            <a:endParaRPr kumimoji="0" lang="tt-RU" altLang="ru-RU" sz="18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089768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620688"/>
            <a:ext cx="7560840" cy="504056"/>
          </a:xfrm>
        </p:spPr>
        <p:txBody>
          <a:bodyPr>
            <a:normAutofit fontScale="90000"/>
          </a:bodyPr>
          <a:lstStyle/>
          <a:p>
            <a:pPr algn="ctr"/>
            <a:r>
              <a:rPr lang="tt-RU" sz="3600" b="1" dirty="0" smtClean="0">
                <a:solidFill>
                  <a:schemeClr val="tx2"/>
                </a:solidFill>
                <a:latin typeface="Times New Roman" panose="02020603050405020304" pitchFamily="18" charset="0"/>
                <a:cs typeface="Times New Roman" panose="02020603050405020304" pitchFamily="18" charset="0"/>
              </a:rPr>
              <a:t/>
            </a:r>
            <a:br>
              <a:rPr lang="tt-RU" sz="3600" b="1" dirty="0" smtClean="0">
                <a:solidFill>
                  <a:schemeClr val="tx2"/>
                </a:solidFill>
                <a:latin typeface="Times New Roman" panose="02020603050405020304" pitchFamily="18" charset="0"/>
                <a:cs typeface="Times New Roman" panose="02020603050405020304" pitchFamily="18" charset="0"/>
              </a:rPr>
            </a:br>
            <a:r>
              <a:rPr lang="tt-RU" sz="3100" dirty="0" smtClean="0">
                <a:solidFill>
                  <a:schemeClr val="tx2"/>
                </a:solidFill>
                <a:latin typeface="Times New Roman" panose="02020603050405020304" pitchFamily="18" charset="0"/>
                <a:cs typeface="Times New Roman" panose="02020603050405020304" pitchFamily="18" charset="0"/>
              </a:rPr>
              <a:t>Аерым биремнәрне һәм эшне тулаем </a:t>
            </a:r>
            <a:br>
              <a:rPr lang="tt-RU" sz="3100" dirty="0" smtClean="0">
                <a:solidFill>
                  <a:schemeClr val="tx2"/>
                </a:solidFill>
                <a:latin typeface="Times New Roman" panose="02020603050405020304" pitchFamily="18" charset="0"/>
                <a:cs typeface="Times New Roman" panose="02020603050405020304" pitchFamily="18" charset="0"/>
              </a:rPr>
            </a:br>
            <a:r>
              <a:rPr lang="tt-RU" sz="3100" dirty="0" smtClean="0">
                <a:solidFill>
                  <a:schemeClr val="tx2"/>
                </a:solidFill>
                <a:latin typeface="Times New Roman" panose="02020603050405020304" pitchFamily="18" charset="0"/>
                <a:cs typeface="Times New Roman" panose="02020603050405020304" pitchFamily="18" charset="0"/>
              </a:rPr>
              <a:t>бәяләү системасы</a:t>
            </a:r>
            <a:r>
              <a:rPr lang="ru-RU" sz="3100" i="1" dirty="0" smtClean="0">
                <a:solidFill>
                  <a:schemeClr val="tx2"/>
                </a:solidFill>
                <a:latin typeface="Times New Roman" panose="02020603050405020304" pitchFamily="18" charset="0"/>
                <a:cs typeface="Times New Roman" panose="02020603050405020304" pitchFamily="18" charset="0"/>
              </a:rPr>
              <a:t/>
            </a:r>
            <a:br>
              <a:rPr lang="ru-RU" sz="3100" i="1" dirty="0" smtClean="0">
                <a:solidFill>
                  <a:schemeClr val="tx2"/>
                </a:solidFill>
                <a:latin typeface="Times New Roman" panose="02020603050405020304" pitchFamily="18" charset="0"/>
                <a:cs typeface="Times New Roman" panose="02020603050405020304" pitchFamily="18" charset="0"/>
              </a:rPr>
            </a:br>
            <a:endParaRPr lang="ru-RU" sz="3100"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55576" y="1988840"/>
            <a:ext cx="7976944" cy="4585696"/>
          </a:xfrm>
        </p:spPr>
        <p:txBody>
          <a:bodyPr>
            <a:normAutofit/>
          </a:bodyPr>
          <a:lstStyle/>
          <a:p>
            <a:pPr marL="342900" indent="-342900">
              <a:buFont typeface="+mj-lt"/>
              <a:buAutoNum type="arabicPeriod"/>
            </a:pPr>
            <a:r>
              <a:rPr lang="tt-RU" sz="1800" dirty="0" smtClean="0">
                <a:latin typeface="Times New Roman" panose="02020603050405020304" pitchFamily="18" charset="0"/>
                <a:cs typeface="Times New Roman" panose="02020603050405020304" pitchFamily="18" charset="0"/>
              </a:rPr>
              <a:t>Җавабын сайлап алу мөмкинлеге булган  һәм кыска  җавап бирүне таләп иткән биремнәргә дөрес җавап биргән өчен,  укучы 1 балл ала.  Җавап дөрес булмаса яки бөтенләй бирелмәсә,  0 балл куела. </a:t>
            </a:r>
            <a:endParaRPr lang="ru-RU" sz="1800" dirty="0" smtClean="0">
              <a:latin typeface="Times New Roman" panose="02020603050405020304" pitchFamily="18" charset="0"/>
              <a:cs typeface="Times New Roman" panose="02020603050405020304" pitchFamily="18" charset="0"/>
            </a:endParaRPr>
          </a:p>
          <a:p>
            <a:pPr marL="342900" indent="-342900">
              <a:buFont typeface="+mj-lt"/>
              <a:buAutoNum type="arabicPeriod"/>
            </a:pPr>
            <a:r>
              <a:rPr lang="tt-RU" sz="1800" dirty="0" smtClean="0">
                <a:latin typeface="Times New Roman" panose="02020603050405020304" pitchFamily="18" charset="0"/>
                <a:cs typeface="Times New Roman" panose="02020603050405020304" pitchFamily="18" charset="0"/>
              </a:rPr>
              <a:t>4 нче бүлек биремнәрен тикшерү махсус әзерләнгән критерийлар нигезендә башкарыла һәм укучыга  бу өлештә  барлыгы 14  балл куела. </a:t>
            </a:r>
          </a:p>
          <a:p>
            <a:pPr marL="342900" indent="-342900">
              <a:buFont typeface="+mj-lt"/>
              <a:buAutoNum type="arabicPeriod"/>
            </a:pPr>
            <a:r>
              <a:rPr lang="tt-RU" sz="1800" dirty="0" smtClean="0">
                <a:latin typeface="Times New Roman" panose="02020603050405020304" pitchFamily="18" charset="0"/>
                <a:cs typeface="Times New Roman" panose="02020603050405020304" pitchFamily="18" charset="0"/>
              </a:rPr>
              <a:t>29 - 32 нче биремнәрдә һәр җөмлә  2 балл белән бәяләнә.</a:t>
            </a:r>
          </a:p>
          <a:p>
            <a:pPr marL="342900" indent="-342900">
              <a:buFont typeface="+mj-lt"/>
              <a:buAutoNum type="arabicPeriod"/>
            </a:pPr>
            <a:r>
              <a:rPr lang="tt-RU" sz="1800" dirty="0" smtClean="0">
                <a:latin typeface="Times New Roman" panose="02020603050405020304" pitchFamily="18" charset="0"/>
                <a:cs typeface="Times New Roman" panose="02020603050405020304" pitchFamily="18" charset="0"/>
              </a:rPr>
              <a:t> 33 нче  биремне тикшергәндә, язма эшнең күләме, андагы сүзләрнең саны исәпкә алына.  Укучыдан 60 сүздән  торган  иҗади эш  язу сорала.  Язма эшнең эчтәлеге һәм грамоталылыгы өчен укучы 10  балл ала. </a:t>
            </a:r>
          </a:p>
          <a:p>
            <a:pPr marL="342900" indent="-342900">
              <a:buFont typeface="+mj-lt"/>
              <a:buAutoNum type="arabicPeriod"/>
            </a:pPr>
            <a:r>
              <a:rPr lang="tt-RU" sz="1800" dirty="0" smtClean="0">
                <a:latin typeface="Times New Roman" panose="02020603050405020304" pitchFamily="18" charset="0"/>
                <a:cs typeface="Times New Roman" panose="02020603050405020304" pitchFamily="18" charset="0"/>
              </a:rPr>
              <a:t>Укучыга, гомумән,  имтихан  өчен иң югары (максималь) 46  балл куела. </a:t>
            </a:r>
            <a:endParaRPr lang="ru-RU" sz="1800"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7703779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tt-RU" sz="2800" dirty="0" smtClean="0">
                <a:solidFill>
                  <a:schemeClr val="tx2"/>
                </a:solidFill>
                <a:latin typeface="Times New Roman" panose="02020603050405020304" pitchFamily="18" charset="0"/>
                <a:cs typeface="Times New Roman" panose="02020603050405020304" pitchFamily="18" charset="0"/>
              </a:rPr>
              <a:t>Биремнәрне башкарганда еш очрый </a:t>
            </a:r>
            <a:br>
              <a:rPr lang="tt-RU" sz="2800" dirty="0" smtClean="0">
                <a:solidFill>
                  <a:schemeClr val="tx2"/>
                </a:solidFill>
                <a:latin typeface="Times New Roman" panose="02020603050405020304" pitchFamily="18" charset="0"/>
                <a:cs typeface="Times New Roman" panose="02020603050405020304" pitchFamily="18" charset="0"/>
              </a:rPr>
            </a:br>
            <a:r>
              <a:rPr lang="tt-RU" sz="2800" dirty="0" smtClean="0">
                <a:solidFill>
                  <a:schemeClr val="tx2"/>
                </a:solidFill>
                <a:latin typeface="Times New Roman" panose="02020603050405020304" pitchFamily="18" charset="0"/>
                <a:cs typeface="Times New Roman" panose="02020603050405020304" pitchFamily="18" charset="0"/>
              </a:rPr>
              <a:t>торган хаталар</a:t>
            </a:r>
            <a:endParaRPr lang="ru-RU" sz="2800"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457200" indent="-457200">
              <a:buAutoNum type="arabicPeriod"/>
            </a:pPr>
            <a:r>
              <a:rPr lang="tt-RU" sz="2400" dirty="0" smtClean="0">
                <a:latin typeface="Times New Roman" panose="02020603050405020304" pitchFamily="18" charset="0"/>
                <a:cs typeface="Times New Roman" panose="02020603050405020304" pitchFamily="18" charset="0"/>
              </a:rPr>
              <a:t>Игътибарсызлык хаталары (җавапны тиешле урынга язмау);</a:t>
            </a:r>
          </a:p>
          <a:p>
            <a:pPr marL="457200" indent="-457200">
              <a:buAutoNum type="arabicPeriod"/>
            </a:pPr>
            <a:r>
              <a:rPr lang="tt-RU" sz="2400" dirty="0" smtClean="0">
                <a:latin typeface="Times New Roman" panose="02020603050405020304" pitchFamily="18" charset="0"/>
                <a:cs typeface="Times New Roman" panose="02020603050405020304" pitchFamily="18" charset="0"/>
              </a:rPr>
              <a:t>Җавап бланкында җавап вариантын кабат-кабат йөртү;</a:t>
            </a:r>
          </a:p>
          <a:p>
            <a:pPr marL="457200" indent="-457200">
              <a:buAutoNum type="arabicPeriod"/>
            </a:pPr>
            <a:r>
              <a:rPr lang="tt-RU" sz="2400" dirty="0" smtClean="0">
                <a:latin typeface="Times New Roman" panose="02020603050405020304" pitchFamily="18" charset="0"/>
                <a:cs typeface="Times New Roman" panose="02020603050405020304" pitchFamily="18" charset="0"/>
              </a:rPr>
              <a:t>Сөйләм ситуациясенә караган репликалар язу урынына, биремне тәрҗемә итү;</a:t>
            </a:r>
          </a:p>
          <a:p>
            <a:pPr marL="457200" indent="-457200">
              <a:buAutoNum type="arabicPeriod"/>
            </a:pPr>
            <a:r>
              <a:rPr lang="tt-RU" sz="2400" dirty="0" smtClean="0">
                <a:latin typeface="Times New Roman" panose="02020603050405020304" pitchFamily="18" charset="0"/>
                <a:cs typeface="Times New Roman" panose="02020603050405020304" pitchFamily="18" charset="0"/>
              </a:rPr>
              <a:t>Бер реплика урынына башканы язу;</a:t>
            </a:r>
          </a:p>
          <a:p>
            <a:pPr marL="457200" indent="-457200">
              <a:buAutoNum type="arabicPeriod"/>
            </a:pPr>
            <a:r>
              <a:rPr lang="tt-RU" sz="2400" dirty="0" smtClean="0">
                <a:latin typeface="Times New Roman" panose="02020603050405020304" pitchFamily="18" charset="0"/>
                <a:cs typeface="Times New Roman" panose="02020603050405020304" pitchFamily="18" charset="0"/>
              </a:rPr>
              <a:t>Җавап хатында  сорауларга җаваплар булмау.</a:t>
            </a:r>
          </a:p>
          <a:p>
            <a:endParaRPr lang="ru-RU" dirty="0"/>
          </a:p>
        </p:txBody>
      </p:sp>
    </p:spTree>
    <p:extLst>
      <p:ext uri="{BB962C8B-B14F-4D97-AF65-F5344CB8AC3E}">
        <p14:creationId xmlns:p14="http://schemas.microsoft.com/office/powerpoint/2010/main" val="38122249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424936" cy="980728"/>
          </a:xfrm>
        </p:spPr>
        <p:txBody>
          <a:bodyPr/>
          <a:lstStyle/>
          <a:p>
            <a:pPr algn="ctr"/>
            <a:r>
              <a:rPr lang="tt-RU" dirty="0" smtClean="0">
                <a:solidFill>
                  <a:schemeClr val="accent5">
                    <a:lumMod val="50000"/>
                  </a:schemeClr>
                </a:solidFill>
                <a:latin typeface="Times New Roman" panose="02020603050405020304" pitchFamily="18" charset="0"/>
                <a:cs typeface="Times New Roman" panose="02020603050405020304" pitchFamily="18" charset="0"/>
              </a:rPr>
              <a:t>    Әзерлек өчен материаллар</a:t>
            </a:r>
            <a:endParaRPr lang="ru-RU" dirty="0">
              <a:solidFill>
                <a:schemeClr val="accent5">
                  <a:lumMod val="50000"/>
                </a:schemeClr>
              </a:solidFill>
              <a:latin typeface="Times New Roman" panose="02020603050405020304" pitchFamily="18" charset="0"/>
              <a:cs typeface="Times New Roman" panose="02020603050405020304" pitchFamily="18" charset="0"/>
            </a:endParaRPr>
          </a:p>
        </p:txBody>
      </p:sp>
      <p:sp>
        <p:nvSpPr>
          <p:cNvPr id="4" name="Объект 2">
            <a:extLst>
              <a:ext uri="{FF2B5EF4-FFF2-40B4-BE49-F238E27FC236}">
                <a16:creationId xmlns="" xmlns:a16="http://schemas.microsoft.com/office/drawing/2014/main" id="{EA903C5E-0C45-4A04-8806-80EB049A8B41}"/>
              </a:ext>
            </a:extLst>
          </p:cNvPr>
          <p:cNvSpPr>
            <a:spLocks noGrp="1"/>
          </p:cNvSpPr>
          <p:nvPr>
            <p:ph idx="1"/>
          </p:nvPr>
        </p:nvSpPr>
        <p:spPr>
          <a:xfrm>
            <a:off x="329184" y="980728"/>
            <a:ext cx="8582838" cy="5672768"/>
          </a:xfrm>
        </p:spPr>
        <p:txBody>
          <a:bodyPr>
            <a:normAutofit/>
          </a:bodyPr>
          <a:lstStyle/>
          <a:p>
            <a:pPr marL="0" indent="0">
              <a:buNone/>
            </a:pPr>
            <a:r>
              <a:rPr lang="tt-RU" sz="2400" dirty="0" smtClean="0">
                <a:hlinkClick r:id="rId2"/>
              </a:rPr>
              <a:t>  </a:t>
            </a:r>
            <a:r>
              <a:rPr lang="en-US" sz="2400" dirty="0" smtClean="0">
                <a:hlinkClick r:id="rId2"/>
              </a:rPr>
              <a:t>https</a:t>
            </a:r>
            <a:r>
              <a:rPr lang="en-US" sz="2400" dirty="0">
                <a:hlinkClick r:id="rId2"/>
              </a:rPr>
              <a:t>://mon.tatarstan.ru/tatarskiy-yazik-kak-gosudarstvenniy.htm</a:t>
            </a:r>
            <a:endParaRPr lang="en-US" sz="2400" dirty="0"/>
          </a:p>
          <a:p>
            <a:pPr marL="0" indent="0">
              <a:buNone/>
            </a:pPr>
            <a:endParaRPr lang="tt-RU" sz="2400" dirty="0" smtClean="0"/>
          </a:p>
          <a:p>
            <a:pPr marL="0" indent="0">
              <a:buNone/>
            </a:pPr>
            <a:endParaRPr lang="ru-RU" sz="2400"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484783"/>
            <a:ext cx="7920880" cy="5168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88779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60648"/>
            <a:ext cx="8136904" cy="848379"/>
          </a:xfrm>
        </p:spPr>
        <p:txBody>
          <a:bodyPr/>
          <a:lstStyle/>
          <a:p>
            <a:r>
              <a:rPr lang="tt-RU" dirty="0" smtClean="0"/>
              <a:t>    </a:t>
            </a:r>
            <a:endParaRPr lang="ru-RU" dirty="0"/>
          </a:p>
        </p:txBody>
      </p:sp>
      <p:sp>
        <p:nvSpPr>
          <p:cNvPr id="3" name="Текст 2"/>
          <p:cNvSpPr>
            <a:spLocks noGrp="1"/>
          </p:cNvSpPr>
          <p:nvPr>
            <p:ph type="body" idx="1"/>
          </p:nvPr>
        </p:nvSpPr>
        <p:spPr>
          <a:xfrm>
            <a:off x="683568" y="1844824"/>
            <a:ext cx="7920880" cy="4608512"/>
          </a:xfrm>
        </p:spPr>
        <p:txBody>
          <a:bodyPr>
            <a:normAutofit/>
          </a:bodyPr>
          <a:lstStyle/>
          <a:p>
            <a:pPr marL="342900" lvl="0" indent="-342900" algn="just" defTabSz="914400">
              <a:lnSpc>
                <a:spcPct val="100000"/>
              </a:lnSpc>
              <a:spcBef>
                <a:spcPts val="0"/>
              </a:spcBef>
              <a:buFont typeface="+mj-lt"/>
              <a:buAutoNum type="arabicPeriod"/>
            </a:pPr>
            <a:r>
              <a:rPr lang="ru-RU" sz="1700" dirty="0" smtClean="0">
                <a:solidFill>
                  <a:srgbClr val="C00000"/>
                </a:solidFill>
                <a:latin typeface="Times New Roman" panose="02020603050405020304" pitchFamily="18" charset="0"/>
                <a:cs typeface="Times New Roman" panose="02020603050405020304" pitchFamily="18" charset="0"/>
              </a:rPr>
              <a:t>Приказ </a:t>
            </a:r>
            <a:r>
              <a:rPr lang="ru-RU" sz="1700" dirty="0">
                <a:solidFill>
                  <a:srgbClr val="C00000"/>
                </a:solidFill>
                <a:latin typeface="Times New Roman" panose="02020603050405020304" pitchFamily="18" charset="0"/>
                <a:cs typeface="Times New Roman" panose="02020603050405020304" pitchFamily="18" charset="0"/>
              </a:rPr>
              <a:t>Министерства просвещения Российской Федерации и Федеральной службы по надзору в сфере образования и науки </a:t>
            </a:r>
            <a:r>
              <a:rPr lang="ru-RU" sz="1700" dirty="0" smtClean="0">
                <a:solidFill>
                  <a:prstClr val="black"/>
                </a:solidFill>
                <a:latin typeface="Times New Roman" panose="02020603050405020304" pitchFamily="18" charset="0"/>
                <a:cs typeface="Times New Roman" panose="02020603050405020304" pitchFamily="18" charset="0"/>
              </a:rPr>
              <a:t>07.11.2018 </a:t>
            </a:r>
            <a:r>
              <a:rPr lang="ru-RU" sz="1700" dirty="0">
                <a:solidFill>
                  <a:prstClr val="black"/>
                </a:solidFill>
                <a:latin typeface="Times New Roman" panose="02020603050405020304" pitchFamily="18" charset="0"/>
                <a:cs typeface="Times New Roman" panose="02020603050405020304" pitchFamily="18" charset="0"/>
              </a:rPr>
              <a:t>№190/1512 «Об утверждении Порядка проведения государственной итоговой аттестации по образовательным программам среднего общего образования</a:t>
            </a:r>
            <a:r>
              <a:rPr lang="ru-RU" sz="1700" dirty="0" smtClean="0">
                <a:solidFill>
                  <a:prstClr val="black"/>
                </a:solidFill>
                <a:latin typeface="Times New Roman" panose="02020603050405020304" pitchFamily="18" charset="0"/>
                <a:cs typeface="Times New Roman" panose="02020603050405020304" pitchFamily="18" charset="0"/>
              </a:rPr>
              <a:t>»</a:t>
            </a:r>
          </a:p>
          <a:p>
            <a:pPr marL="342900" lvl="0" indent="-342900" algn="just" defTabSz="914400">
              <a:lnSpc>
                <a:spcPct val="100000"/>
              </a:lnSpc>
              <a:spcBef>
                <a:spcPts val="0"/>
              </a:spcBef>
              <a:buFont typeface="+mj-lt"/>
              <a:buAutoNum type="arabicPeriod"/>
            </a:pPr>
            <a:endParaRPr lang="ru-RU" sz="1700" dirty="0">
              <a:solidFill>
                <a:prstClr val="black"/>
              </a:solidFill>
              <a:latin typeface="Times New Roman" panose="02020603050405020304" pitchFamily="18" charset="0"/>
              <a:cs typeface="Times New Roman" panose="02020603050405020304" pitchFamily="18" charset="0"/>
            </a:endParaRPr>
          </a:p>
          <a:p>
            <a:pPr marL="342900" lvl="0" indent="-342900" algn="just" defTabSz="914400">
              <a:lnSpc>
                <a:spcPct val="100000"/>
              </a:lnSpc>
              <a:spcBef>
                <a:spcPts val="0"/>
              </a:spcBef>
              <a:buFont typeface="+mj-lt"/>
              <a:buAutoNum type="arabicPeriod"/>
            </a:pPr>
            <a:r>
              <a:rPr lang="ru-RU" sz="1700" dirty="0" smtClean="0">
                <a:solidFill>
                  <a:prstClr val="black"/>
                </a:solidFill>
                <a:latin typeface="Times New Roman" panose="02020603050405020304" pitchFamily="18" charset="0"/>
                <a:cs typeface="Times New Roman" panose="02020603050405020304" pitchFamily="18" charset="0"/>
              </a:rPr>
              <a:t>  </a:t>
            </a:r>
            <a:r>
              <a:rPr lang="ru-RU" sz="1600" dirty="0" smtClean="0">
                <a:solidFill>
                  <a:srgbClr val="C00000"/>
                </a:solidFill>
                <a:latin typeface="Times New Roman" panose="02020603050405020304" pitchFamily="18" charset="0"/>
                <a:cs typeface="Times New Roman" panose="02020603050405020304" pitchFamily="18" charset="0"/>
              </a:rPr>
              <a:t>Распоряжение </a:t>
            </a:r>
            <a:r>
              <a:rPr lang="ru-RU" sz="1600" dirty="0">
                <a:solidFill>
                  <a:srgbClr val="C00000"/>
                </a:solidFill>
                <a:latin typeface="Times New Roman" panose="02020603050405020304" pitchFamily="18" charset="0"/>
                <a:cs typeface="Times New Roman" panose="02020603050405020304" pitchFamily="18" charset="0"/>
              </a:rPr>
              <a:t>Кабинета Министров Республики Татарстан</a:t>
            </a:r>
            <a:r>
              <a:rPr lang="ru-RU" sz="1600" dirty="0">
                <a:solidFill>
                  <a:srgbClr val="FF0000"/>
                </a:solidFill>
                <a:latin typeface="Times New Roman" panose="02020603050405020304" pitchFamily="18" charset="0"/>
                <a:cs typeface="Times New Roman" panose="02020603050405020304" pitchFamily="18" charset="0"/>
              </a:rPr>
              <a:t> </a:t>
            </a:r>
            <a:r>
              <a:rPr lang="ru-RU" sz="1600" dirty="0">
                <a:solidFill>
                  <a:prstClr val="black"/>
                </a:solidFill>
                <a:latin typeface="Times New Roman" panose="02020603050405020304" pitchFamily="18" charset="0"/>
                <a:cs typeface="Times New Roman" panose="02020603050405020304" pitchFamily="18" charset="0"/>
              </a:rPr>
              <a:t>от 24.03.2022 № 575-р</a:t>
            </a:r>
          </a:p>
          <a:p>
            <a:pPr lvl="0" algn="just" defTabSz="914400">
              <a:lnSpc>
                <a:spcPct val="100000"/>
              </a:lnSpc>
              <a:spcBef>
                <a:spcPts val="0"/>
              </a:spcBef>
            </a:pPr>
            <a:r>
              <a:rPr lang="ru-RU" sz="1600" dirty="0">
                <a:solidFill>
                  <a:prstClr val="black"/>
                </a:solidFill>
                <a:latin typeface="Times New Roman" panose="02020603050405020304" pitchFamily="18" charset="0"/>
                <a:cs typeface="Times New Roman" panose="02020603050405020304" pitchFamily="18" charset="0"/>
              </a:rPr>
              <a:t>Приказ Министерства образования и науки Республики Татарстан от 22.04.2022 № под-759/22 «О проведении государственной итоговой аттестации по образовательным программам основного общего образования для обучающихся, изучавших родной язык из числа языков народов Российской Федерации и литературу народов России на родном языке из числа языков Российской Федерации и выбравших экзамен по родному языку из числа языков народов Российской Федерации и литературе народов России на родном языке из числа языков народов Российской Федерации  для прохождения государственной итоговой аттестации</a:t>
            </a:r>
            <a:r>
              <a:rPr lang="ru-RU" sz="1600" dirty="0" smtClean="0">
                <a:solidFill>
                  <a:prstClr val="black"/>
                </a:solidFill>
                <a:latin typeface="Times New Roman" panose="02020603050405020304" pitchFamily="18" charset="0"/>
                <a:cs typeface="Times New Roman" panose="02020603050405020304" pitchFamily="18" charset="0"/>
              </a:rPr>
              <a:t>»</a:t>
            </a:r>
          </a:p>
          <a:p>
            <a:pPr marL="342900" lvl="0" indent="-342900" algn="just" defTabSz="914400">
              <a:lnSpc>
                <a:spcPct val="100000"/>
              </a:lnSpc>
              <a:spcBef>
                <a:spcPts val="0"/>
              </a:spcBef>
              <a:buFont typeface="+mj-lt"/>
              <a:buAutoNum type="arabicPeriod"/>
            </a:pPr>
            <a:endParaRPr lang="ru-RU" sz="1600" dirty="0">
              <a:solidFill>
                <a:prstClr val="black"/>
              </a:solidFill>
              <a:latin typeface="Times New Roman" panose="02020603050405020304" pitchFamily="18" charset="0"/>
              <a:cs typeface="Times New Roman" panose="02020603050405020304" pitchFamily="18" charset="0"/>
            </a:endParaRPr>
          </a:p>
          <a:p>
            <a:pPr lvl="0" algn="just" defTabSz="914400">
              <a:lnSpc>
                <a:spcPct val="100000"/>
              </a:lnSpc>
              <a:spcBef>
                <a:spcPts val="0"/>
              </a:spcBef>
            </a:pPr>
            <a:r>
              <a:rPr lang="ru-RU" sz="1600" dirty="0" smtClean="0">
                <a:solidFill>
                  <a:prstClr val="black"/>
                </a:solidFill>
                <a:latin typeface="Times New Roman" panose="02020603050405020304" pitchFamily="18" charset="0"/>
                <a:cs typeface="Times New Roman" panose="02020603050405020304" pitchFamily="18" charset="0"/>
              </a:rPr>
              <a:t>4.      </a:t>
            </a:r>
            <a:r>
              <a:rPr lang="ru-RU" sz="1600" dirty="0" smtClean="0">
                <a:solidFill>
                  <a:srgbClr val="C00000"/>
                </a:solidFill>
                <a:latin typeface="Times New Roman" panose="02020603050405020304" pitchFamily="18" charset="0"/>
                <a:cs typeface="Times New Roman" panose="02020603050405020304" pitchFamily="18" charset="0"/>
              </a:rPr>
              <a:t>Приказ </a:t>
            </a:r>
            <a:r>
              <a:rPr lang="ru-RU" sz="1600" dirty="0" err="1">
                <a:solidFill>
                  <a:srgbClr val="C00000"/>
                </a:solidFill>
                <a:latin typeface="Times New Roman" panose="02020603050405020304" pitchFamily="18" charset="0"/>
                <a:cs typeface="Times New Roman" panose="02020603050405020304" pitchFamily="18" charset="0"/>
              </a:rPr>
              <a:t>МОиН</a:t>
            </a:r>
            <a:r>
              <a:rPr lang="ru-RU" sz="1600" dirty="0">
                <a:solidFill>
                  <a:srgbClr val="C00000"/>
                </a:solidFill>
                <a:latin typeface="Times New Roman" panose="02020603050405020304" pitchFamily="18" charset="0"/>
                <a:cs typeface="Times New Roman" panose="02020603050405020304" pitchFamily="18" charset="0"/>
              </a:rPr>
              <a:t> РТ </a:t>
            </a:r>
            <a:r>
              <a:rPr lang="ru-RU" sz="1600" dirty="0">
                <a:solidFill>
                  <a:prstClr val="black"/>
                </a:solidFill>
                <a:latin typeface="Times New Roman" panose="02020603050405020304" pitchFamily="18" charset="0"/>
                <a:cs typeface="Times New Roman" panose="02020603050405020304" pitchFamily="18" charset="0"/>
              </a:rPr>
              <a:t>от 05.05.2022 № 830/22 «О проведении ОГЭ по родному языку»</a:t>
            </a:r>
          </a:p>
          <a:p>
            <a:pPr marL="342900" indent="-342900">
              <a:buFont typeface="+mj-lt"/>
              <a:buAutoNum type="arabicPeriod"/>
            </a:pPr>
            <a:endParaRPr lang="ru-RU" sz="1600" dirty="0"/>
          </a:p>
        </p:txBody>
      </p:sp>
      <p:sp>
        <p:nvSpPr>
          <p:cNvPr id="5" name="Прямоугольник 4"/>
          <p:cNvSpPr/>
          <p:nvPr/>
        </p:nvSpPr>
        <p:spPr>
          <a:xfrm>
            <a:off x="2627784" y="476672"/>
            <a:ext cx="5760640" cy="1338828"/>
          </a:xfrm>
          <a:prstGeom prst="rect">
            <a:avLst/>
          </a:prstGeom>
        </p:spPr>
        <p:txBody>
          <a:bodyPr wrap="square">
            <a:spAutoFit/>
          </a:bodyPr>
          <a:lstStyle/>
          <a:p>
            <a:pPr lvl="0" algn="ctr">
              <a:lnSpc>
                <a:spcPct val="90000"/>
              </a:lnSpc>
              <a:spcBef>
                <a:spcPct val="0"/>
              </a:spcBef>
            </a:pPr>
            <a:r>
              <a:rPr lang="ru-RU" sz="2800" dirty="0">
                <a:solidFill>
                  <a:schemeClr val="accent2">
                    <a:lumMod val="50000"/>
                  </a:schemeClr>
                </a:solidFill>
                <a:latin typeface="Times New Roman" panose="02020603050405020304" pitchFamily="18" charset="0"/>
                <a:cs typeface="Times New Roman" panose="02020603050405020304" pitchFamily="18" charset="0"/>
              </a:rPr>
              <a:t>Нормативное сопровождение </a:t>
            </a:r>
          </a:p>
          <a:p>
            <a:pPr lvl="0" algn="ctr">
              <a:lnSpc>
                <a:spcPct val="90000"/>
              </a:lnSpc>
              <a:spcBef>
                <a:spcPct val="0"/>
              </a:spcBef>
            </a:pPr>
            <a:r>
              <a:rPr lang="ru-RU" sz="2800" dirty="0">
                <a:solidFill>
                  <a:schemeClr val="accent2">
                    <a:lumMod val="50000"/>
                  </a:schemeClr>
                </a:solidFill>
                <a:latin typeface="Times New Roman" panose="02020603050405020304" pitchFamily="18" charset="0"/>
                <a:cs typeface="Times New Roman" panose="02020603050405020304" pitchFamily="18" charset="0"/>
              </a:rPr>
              <a:t>ГИА по родным </a:t>
            </a:r>
            <a:r>
              <a:rPr lang="ru-RU" sz="2800" dirty="0" smtClean="0">
                <a:solidFill>
                  <a:schemeClr val="accent2">
                    <a:lumMod val="50000"/>
                  </a:schemeClr>
                </a:solidFill>
                <a:latin typeface="Times New Roman" panose="02020603050405020304" pitchFamily="18" charset="0"/>
                <a:cs typeface="Times New Roman" panose="02020603050405020304" pitchFamily="18" charset="0"/>
              </a:rPr>
              <a:t>языкам</a:t>
            </a:r>
          </a:p>
          <a:p>
            <a:pPr lvl="0" algn="ctr">
              <a:lnSpc>
                <a:spcPct val="90000"/>
              </a:lnSpc>
              <a:spcBef>
                <a:spcPct val="0"/>
              </a:spcBef>
            </a:pPr>
            <a:endParaRPr lang="ru-RU" sz="3400" b="1" dirty="0">
              <a:gradFill flip="none" rotWithShape="1">
                <a:gsLst>
                  <a:gs pos="0">
                    <a:srgbClr val="187298"/>
                  </a:gs>
                  <a:gs pos="100000">
                    <a:srgbClr val="3B9444"/>
                  </a:gs>
                </a:gsLst>
                <a:lin ang="0" scaled="1"/>
                <a:tileRect/>
              </a:gra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0" y="14246"/>
            <a:ext cx="2195736" cy="1512530"/>
          </a:xfrm>
          <a:prstGeom prst="rect">
            <a:avLst/>
          </a:prstGeom>
        </p:spPr>
      </p:pic>
    </p:spTree>
    <p:extLst>
      <p:ext uri="{BB962C8B-B14F-4D97-AF65-F5344CB8AC3E}">
        <p14:creationId xmlns:p14="http://schemas.microsoft.com/office/powerpoint/2010/main" val="17282257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0" y="0"/>
            <a:ext cx="3275856" cy="2257244"/>
          </a:xfrm>
          <a:prstGeom prst="rect">
            <a:avLst/>
          </a:prstGeom>
        </p:spPr>
      </p:pic>
      <p:pic>
        <p:nvPicPr>
          <p:cNvPr id="5" name="Рисунок 4"/>
          <p:cNvPicPr>
            <a:picLocks noChangeAspect="1"/>
          </p:cNvPicPr>
          <p:nvPr/>
        </p:nvPicPr>
        <p:blipFill>
          <a:blip r:embed="rId3" cstate="print"/>
          <a:stretch>
            <a:fillRect/>
          </a:stretch>
        </p:blipFill>
        <p:spPr>
          <a:xfrm>
            <a:off x="5652120" y="-17811"/>
            <a:ext cx="3398873" cy="1761993"/>
          </a:xfrm>
          <a:prstGeom prst="rect">
            <a:avLst/>
          </a:prstGeom>
        </p:spPr>
      </p:pic>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1115616" y="2622370"/>
            <a:ext cx="6984776" cy="3573792"/>
          </a:xfrm>
        </p:spPr>
        <p:txBody>
          <a:bodyPr>
            <a:normAutofit/>
          </a:bodyPr>
          <a:lstStyle/>
          <a:p>
            <a:pPr marL="0" indent="0">
              <a:spcBef>
                <a:spcPts val="0"/>
              </a:spcBef>
              <a:buNone/>
            </a:pPr>
            <a:r>
              <a:rPr lang="tt-RU" sz="2800" dirty="0" smtClean="0">
                <a:solidFill>
                  <a:schemeClr val="accent5">
                    <a:lumMod val="50000"/>
                  </a:schemeClr>
                </a:solidFill>
                <a:latin typeface="Times New Roman" panose="02020603050405020304" pitchFamily="18" charset="0"/>
                <a:cs typeface="Times New Roman" panose="02020603050405020304" pitchFamily="18" charset="0"/>
              </a:rPr>
              <a:t>“ Без-татарлар,телебез- татар теле, мөстәкыйл</a:t>
            </a:r>
            <a:r>
              <a:rPr lang="ru-RU" sz="2800" dirty="0" smtClean="0">
                <a:solidFill>
                  <a:schemeClr val="accent5">
                    <a:lumMod val="50000"/>
                  </a:schemeClr>
                </a:solidFill>
                <a:latin typeface="Times New Roman" panose="02020603050405020304" pitchFamily="18" charset="0"/>
                <a:cs typeface="Times New Roman" panose="02020603050405020304" pitchFamily="18" charset="0"/>
              </a:rPr>
              <a:t>ь</a:t>
            </a:r>
            <a:r>
              <a:rPr lang="tt-RU" sz="2800" dirty="0" smtClean="0">
                <a:solidFill>
                  <a:schemeClr val="accent5">
                    <a:lumMod val="50000"/>
                  </a:schemeClr>
                </a:solidFill>
                <a:latin typeface="Times New Roman" panose="02020603050405020304" pitchFamily="18" charset="0"/>
                <a:cs typeface="Times New Roman" panose="02020603050405020304" pitchFamily="18" charset="0"/>
              </a:rPr>
              <a:t> һәм төзек кагыйдәле </a:t>
            </a:r>
          </a:p>
          <a:p>
            <a:pPr marL="0" indent="0">
              <a:spcBef>
                <a:spcPts val="0"/>
              </a:spcBef>
              <a:buNone/>
            </a:pPr>
            <a:r>
              <a:rPr lang="tt-RU" sz="2800" dirty="0" smtClean="0">
                <a:solidFill>
                  <a:schemeClr val="accent5">
                    <a:lumMod val="50000"/>
                  </a:schemeClr>
                </a:solidFill>
                <a:latin typeface="Times New Roman" panose="02020603050405020304" pitchFamily="18" charset="0"/>
                <a:cs typeface="Times New Roman" panose="02020603050405020304" pitchFamily="18" charset="0"/>
              </a:rPr>
              <a:t>камил тел ул”</a:t>
            </a:r>
          </a:p>
          <a:p>
            <a:pPr marL="0" indent="0">
              <a:spcBef>
                <a:spcPts val="0"/>
              </a:spcBef>
              <a:buNone/>
            </a:pPr>
            <a:r>
              <a:rPr lang="tt-RU" sz="2800" dirty="0" smtClean="0">
                <a:latin typeface="Times New Roman" panose="02020603050405020304" pitchFamily="18" charset="0"/>
                <a:cs typeface="Times New Roman" panose="02020603050405020304" pitchFamily="18" charset="0"/>
              </a:rPr>
              <a:t>                                                                   </a:t>
            </a:r>
            <a:r>
              <a:rPr lang="tt-RU" sz="3200" dirty="0" smtClean="0">
                <a:latin typeface="Times New Roman" panose="02020603050405020304" pitchFamily="18" charset="0"/>
                <a:cs typeface="Times New Roman" panose="02020603050405020304" pitchFamily="18" charset="0"/>
              </a:rPr>
              <a:t>                                        </a:t>
            </a:r>
          </a:p>
          <a:p>
            <a:pPr marL="0" indent="0">
              <a:buNone/>
            </a:pPr>
            <a:r>
              <a:rPr lang="tt-RU" sz="3200" dirty="0">
                <a:latin typeface="Times New Roman" panose="02020603050405020304" pitchFamily="18" charset="0"/>
                <a:cs typeface="Times New Roman" panose="02020603050405020304" pitchFamily="18" charset="0"/>
              </a:rPr>
              <a:t> </a:t>
            </a:r>
            <a:r>
              <a:rPr lang="tt-RU" sz="3200" dirty="0" smtClean="0">
                <a:latin typeface="Times New Roman" panose="02020603050405020304" pitchFamily="18" charset="0"/>
                <a:cs typeface="Times New Roman" panose="02020603050405020304" pitchFamily="18" charset="0"/>
              </a:rPr>
              <a:t>                                         </a:t>
            </a:r>
            <a:r>
              <a:rPr lang="tt-RU" sz="2000" i="1" dirty="0" smtClean="0">
                <a:solidFill>
                  <a:schemeClr val="accent5">
                    <a:lumMod val="50000"/>
                  </a:schemeClr>
                </a:solidFill>
                <a:latin typeface="Times New Roman" panose="02020603050405020304" pitchFamily="18" charset="0"/>
                <a:cs typeface="Times New Roman" panose="02020603050405020304" pitchFamily="18" charset="0"/>
              </a:rPr>
              <a:t>Каюм Насыйри</a:t>
            </a:r>
            <a:endParaRPr lang="ru-RU" sz="2000" i="1" dirty="0">
              <a:solidFill>
                <a:schemeClr val="accent5">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00512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31224" y="0"/>
            <a:ext cx="9144000"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dirty="0"/>
          </a:p>
        </p:txBody>
      </p:sp>
      <p:pic>
        <p:nvPicPr>
          <p:cNvPr id="7171" name="Picture 3"/>
          <p:cNvPicPr>
            <a:picLocks noGrp="1" noChangeAspect="1" noChangeArrowheads="1"/>
          </p:cNvPicPr>
          <p:nvPr>
            <p:ph idx="1"/>
          </p:nvPr>
        </p:nvPicPr>
        <p:blipFill>
          <a:blip r:embed="rId6" cstate="print">
            <a:extLst>
              <a:ext uri="{28A0092B-C50C-407E-A947-70E740481C1C}">
                <a14:useLocalDpi xmlns:a14="http://schemas.microsoft.com/office/drawing/2010/main" val="0"/>
              </a:ext>
            </a:extLst>
          </a:blip>
          <a:srcRect/>
          <a:stretch>
            <a:fillRect/>
          </a:stretch>
        </p:blipFill>
        <p:spPr bwMode="auto">
          <a:xfrm>
            <a:off x="7023500" y="3284984"/>
            <a:ext cx="1033836" cy="667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919949" y="3284984"/>
            <a:ext cx="6067783" cy="584775"/>
          </a:xfrm>
          <a:prstGeom prst="rect">
            <a:avLst/>
          </a:prstGeom>
          <a:noFill/>
          <a:ln>
            <a:solidFill>
              <a:schemeClr val="tx1"/>
            </a:solidFill>
          </a:ln>
        </p:spPr>
        <p:txBody>
          <a:bodyPr wrap="square" rtlCol="0">
            <a:spAutoFit/>
          </a:bodyPr>
          <a:lstStyle/>
          <a:p>
            <a:r>
              <a:rPr lang="tt-RU" sz="1400" dirty="0" smtClean="0">
                <a:latin typeface="Times New Roman" panose="02020603050405020304" pitchFamily="18" charset="0"/>
                <a:cs typeface="Times New Roman" panose="02020603050405020304" pitchFamily="18" charset="0"/>
              </a:rPr>
              <a:t>ПЕДАГОГИКАДА ТАТАР</a:t>
            </a:r>
            <a:r>
              <a:rPr lang="tt-RU" sz="1400" dirty="0">
                <a:latin typeface="Times New Roman" panose="02020603050405020304" pitchFamily="18" charset="0"/>
                <a:cs typeface="Times New Roman" panose="02020603050405020304" pitchFamily="18" charset="0"/>
              </a:rPr>
              <a:t> МӘГ</a:t>
            </a:r>
            <a:r>
              <a:rPr lang="ru-RU" sz="1400" dirty="0">
                <a:latin typeface="Times New Roman" panose="02020603050405020304" pitchFamily="18" charset="0"/>
                <a:cs typeface="Times New Roman" panose="02020603050405020304" pitchFamily="18" charset="0"/>
              </a:rPr>
              <a:t>Ъ</a:t>
            </a:r>
            <a:r>
              <a:rPr lang="tt-RU" sz="1400" dirty="0" smtClean="0">
                <a:latin typeface="Times New Roman" panose="02020603050405020304" pitchFamily="18" charset="0"/>
                <a:cs typeface="Times New Roman" panose="02020603050405020304" pitchFamily="18" charset="0"/>
              </a:rPr>
              <a:t>РИФӘТЧЕЛӘРЕНЕҢ ӨЛЕШЕ НИНДИ ?</a:t>
            </a:r>
            <a:endParaRPr lang="tt-RU" sz="1400" dirty="0">
              <a:latin typeface="Times New Roman" panose="02020603050405020304" pitchFamily="18" charset="0"/>
              <a:cs typeface="Times New Roman" panose="02020603050405020304" pitchFamily="18" charset="0"/>
            </a:endParaRPr>
          </a:p>
          <a:p>
            <a:endParaRPr lang="ru-RU" dirty="0"/>
          </a:p>
        </p:txBody>
      </p:sp>
      <p:pic>
        <p:nvPicPr>
          <p:cNvPr id="3" name="Zvuk_klaviatury_Ukorochennyj_(vmuzice.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458768" y="6690832"/>
            <a:ext cx="487363" cy="487363"/>
          </a:xfrm>
          <a:prstGeom prst="rect">
            <a:avLst/>
          </a:prstGeom>
        </p:spPr>
      </p:pic>
      <p:sp>
        <p:nvSpPr>
          <p:cNvPr id="4" name="TextBox 3"/>
          <p:cNvSpPr txBox="1"/>
          <p:nvPr/>
        </p:nvSpPr>
        <p:spPr>
          <a:xfrm>
            <a:off x="3203848" y="3869759"/>
            <a:ext cx="2752038" cy="338554"/>
          </a:xfrm>
          <a:prstGeom prst="rect">
            <a:avLst/>
          </a:prstGeom>
          <a:noFill/>
        </p:spPr>
        <p:txBody>
          <a:bodyPr wrap="square" rtlCol="0">
            <a:spAutoFit/>
          </a:bodyPr>
          <a:lstStyle/>
          <a:p>
            <a:r>
              <a:rPr lang="tt-RU" sz="1600" dirty="0" smtClean="0">
                <a:latin typeface="Times New Roman" pitchFamily="18" charset="0"/>
                <a:cs typeface="Times New Roman" pitchFamily="18" charset="0"/>
              </a:rPr>
              <a:t>ҖАВАП ТАБЫЛМАДЫ</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118968999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0"/>
                                        <p:tgtEl>
                                          <p:spTgt spid="5">
                                            <p:txEl>
                                              <p:pRg st="0" end="0"/>
                                            </p:txEl>
                                          </p:spTgt>
                                        </p:tgtEl>
                                      </p:cBhvr>
                                    </p:animEffect>
                                  </p:childTnLst>
                                </p:cTn>
                              </p:par>
                              <p:par>
                                <p:cTn id="8" presetID="1" presetClass="mediacall" presetSubtype="0" fill="hold" nodeType="withEffect">
                                  <p:stCondLst>
                                    <p:cond delay="0"/>
                                  </p:stCondLst>
                                  <p:childTnLst>
                                    <p:cmd type="call" cmd="playFrom(0.0)">
                                      <p:cBhvr>
                                        <p:cTn id="9" dur="20268" fill="hold"/>
                                        <p:tgtEl>
                                          <p:spTgt spid="3"/>
                                        </p:tgtEl>
                                      </p:cBhvr>
                                    </p:cmd>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left)">
                                      <p:cBhvr>
                                        <p:cTn id="14" dur="5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20000">
                <p:cTn id="15" repeatCount="indefinite"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Объект 3"/>
          <p:cNvSpPr>
            <a:spLocks noGrp="1"/>
          </p:cNvSpPr>
          <p:nvPr>
            <p:ph idx="1"/>
          </p:nvPr>
        </p:nvSpPr>
        <p:spPr>
          <a:xfrm>
            <a:off x="611560" y="3356992"/>
            <a:ext cx="5864614" cy="557384"/>
          </a:xfrm>
          <a:solidFill>
            <a:schemeClr val="bg1"/>
          </a:solidFill>
          <a:ln>
            <a:solidFill>
              <a:schemeClr val="tx2">
                <a:lumMod val="75000"/>
              </a:schemeClr>
            </a:solidFill>
          </a:ln>
        </p:spPr>
        <p:txBody>
          <a:bodyPr>
            <a:normAutofit/>
          </a:bodyPr>
          <a:lstStyle/>
          <a:p>
            <a:pPr marL="0" indent="0" algn="ctr">
              <a:buNone/>
            </a:pPr>
            <a:r>
              <a:rPr lang="tt-RU" sz="1600" cap="all" dirty="0" smtClean="0">
                <a:ln w="9000" cmpd="sng">
                  <a:solidFill>
                    <a:schemeClr val="accent4">
                      <a:shade val="50000"/>
                      <a:satMod val="120000"/>
                    </a:schemeClr>
                  </a:solidFill>
                  <a:prstDash val="solid"/>
                </a:ln>
                <a:solidFill>
                  <a:schemeClr val="tx1">
                    <a:lumMod val="85000"/>
                    <a:lumOff val="1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Белгәннәрдән сора, белмәгәннәрне өйрәтерсең!</a:t>
            </a:r>
            <a:endParaRPr lang="ru-RU" sz="1600" cap="all" dirty="0">
              <a:ln w="9000" cmpd="sng">
                <a:solidFill>
                  <a:schemeClr val="accent4">
                    <a:shade val="50000"/>
                    <a:satMod val="120000"/>
                  </a:schemeClr>
                </a:solidFill>
                <a:prstDash val="solid"/>
              </a:ln>
              <a:solidFill>
                <a:schemeClr val="tx1">
                  <a:lumMod val="85000"/>
                  <a:lumOff val="15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pic>
        <p:nvPicPr>
          <p:cNvPr id="8196"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6602"/>
          <a:stretch/>
        </p:blipFill>
        <p:spPr bwMode="auto">
          <a:xfrm>
            <a:off x="-27816" y="0"/>
            <a:ext cx="9144000" cy="326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6208"/>
          <a:stretch/>
        </p:blipFill>
        <p:spPr bwMode="auto">
          <a:xfrm>
            <a:off x="6476175" y="3356992"/>
            <a:ext cx="1122363" cy="55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911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476672"/>
            <a:ext cx="6336704" cy="646331"/>
          </a:xfrm>
          <a:prstGeom prst="rect">
            <a:avLst/>
          </a:prstGeom>
          <a:noFill/>
        </p:spPr>
        <p:txBody>
          <a:bodyPr wrap="square" rtlCol="0">
            <a:spAutoFit/>
          </a:bodyPr>
          <a:lstStyle/>
          <a:p>
            <a:r>
              <a:rPr lang="tt-RU" dirty="0" smtClean="0">
                <a:solidFill>
                  <a:srgbClr val="663300"/>
                </a:solidFill>
                <a:latin typeface="Times New Roman" panose="02020603050405020304" pitchFamily="18" charset="0"/>
                <a:cs typeface="Times New Roman" panose="02020603050405020304" pitchFamily="18" charset="0"/>
              </a:rPr>
              <a:t>“</a:t>
            </a:r>
            <a:r>
              <a:rPr lang="tt-RU" b="1" dirty="0" smtClean="0">
                <a:solidFill>
                  <a:srgbClr val="663300"/>
                </a:solidFill>
                <a:latin typeface="Times New Roman" panose="02020603050405020304" pitchFamily="18" charset="0"/>
                <a:cs typeface="Times New Roman" panose="02020603050405020304" pitchFamily="18" charset="0"/>
              </a:rPr>
              <a:t>Халык-зур ул, көчле ул, моңлы ул, әдип ул, шагыйрь ул.”</a:t>
            </a:r>
          </a:p>
          <a:p>
            <a:pPr algn="r"/>
            <a:r>
              <a:rPr lang="tt-RU" b="1" dirty="0" smtClean="0">
                <a:solidFill>
                  <a:srgbClr val="663300"/>
                </a:solidFill>
                <a:latin typeface="Times New Roman" panose="02020603050405020304" pitchFamily="18" charset="0"/>
                <a:cs typeface="Times New Roman" panose="02020603050405020304" pitchFamily="18" charset="0"/>
              </a:rPr>
              <a:t>Г.Тукай</a:t>
            </a:r>
            <a:endParaRPr lang="ru-RU" b="1" dirty="0">
              <a:solidFill>
                <a:srgbClr val="663300"/>
              </a:solidFill>
              <a:latin typeface="Times New Roman" panose="02020603050405020304" pitchFamily="18" charset="0"/>
              <a:cs typeface="Times New Roman" panose="02020603050405020304" pitchFamily="18" charset="0"/>
            </a:endParaRPr>
          </a:p>
        </p:txBody>
      </p:sp>
      <p:pic>
        <p:nvPicPr>
          <p:cNvPr id="14339" name="Picture 3"/>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1115616" y="1307276"/>
            <a:ext cx="6264696" cy="4133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Капля 6"/>
          <p:cNvSpPr/>
          <p:nvPr/>
        </p:nvSpPr>
        <p:spPr>
          <a:xfrm>
            <a:off x="251520" y="5229200"/>
            <a:ext cx="2520280" cy="1274440"/>
          </a:xfrm>
          <a:prstGeom prst="teardrop">
            <a:avLst>
              <a:gd name="adj" fmla="val 129080"/>
            </a:avLst>
          </a:prstGeom>
          <a:solidFill>
            <a:schemeClr val="accent5">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2400" dirty="0" smtClean="0">
                <a:solidFill>
                  <a:schemeClr val="tx2">
                    <a:lumMod val="75000"/>
                  </a:schemeClr>
                </a:solidFill>
                <a:latin typeface="Times New Roman" panose="02020603050405020304" pitchFamily="18" charset="0"/>
                <a:cs typeface="Times New Roman" panose="02020603050405020304" pitchFamily="18" charset="0"/>
              </a:rPr>
              <a:t>Халык авыз  иҗаты</a:t>
            </a:r>
            <a:endParaRPr lang="ru-RU" sz="2400" dirty="0">
              <a:solidFill>
                <a:schemeClr val="tx2">
                  <a:lumMod val="75000"/>
                </a:schemeClr>
              </a:solidFill>
              <a:latin typeface="Times New Roman" panose="02020603050405020304" pitchFamily="18" charset="0"/>
              <a:cs typeface="Times New Roman" panose="02020603050405020304" pitchFamily="18" charset="0"/>
            </a:endParaRPr>
          </a:p>
        </p:txBody>
      </p:sp>
      <p:pic>
        <p:nvPicPr>
          <p:cNvPr id="1434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14999" y="2924943"/>
            <a:ext cx="1030287"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3"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01771" y="2844590"/>
            <a:ext cx="1030287"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4"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94405" y="1484784"/>
            <a:ext cx="1030287" cy="725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389649">
            <a:off x="6620930" y="2599978"/>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389649">
            <a:off x="6620931" y="3137510"/>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6702720">
            <a:off x="5970472" y="2156882"/>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3156409">
            <a:off x="6086622" y="3712227"/>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389649">
            <a:off x="4270149" y="1907005"/>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C:\Users\Нуриса\Desktop\7475054818684cd85e63ee044b6e7cf933b204c4051_b.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837721">
            <a:off x="1989134" y="1789417"/>
            <a:ext cx="823084" cy="52128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3630318">
            <a:off x="488419" y="1685251"/>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102249">
            <a:off x="1550230" y="3461438"/>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7058668">
            <a:off x="2831164" y="1362532"/>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9217356">
            <a:off x="4960240" y="2426878"/>
            <a:ext cx="957680" cy="60653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descr="C:\Users\Нуриса\Desktop\7475054818684cd85e63ee044b6e7cf933b204c4051_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389649">
            <a:off x="7329984" y="2516229"/>
            <a:ext cx="978940" cy="61999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 descr="C:\Users\Нуриса\Desktop\7475054818684cd85e63ee044b6e7cf933b204c4051_b.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5515237">
            <a:off x="6214398" y="4413456"/>
            <a:ext cx="702128" cy="48961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Users\Нуриса\Desktop\7475054818684cd85e63ee044b6e7cf933b204c4051_b.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8515334">
            <a:off x="4095509" y="2724454"/>
            <a:ext cx="478842" cy="30326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descr="C:\Users\Нуриса\Desktop\7475054818684cd85e63ee044b6e7cf933b204c4051_b.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8561873">
            <a:off x="4819202" y="2209823"/>
            <a:ext cx="670609" cy="424720"/>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08206" y="204938"/>
            <a:ext cx="2030413" cy="2268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 descr="C:\Users\Нуриса\Desktop\7475054818684cd85e63ee044b6e7cf933b204c4051_b.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1261672">
            <a:off x="1797514" y="2931702"/>
            <a:ext cx="597930" cy="378689"/>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 descr="C:\Users\Нуриса\Desktop\7475054818684cd85e63ee044b6e7cf933b204c4051_b.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20765757">
            <a:off x="1110437" y="2804554"/>
            <a:ext cx="581037" cy="36799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 descr="C:\Users\Нуриса\Desktop\7475054818684cd85e63ee044b6e7cf933b204c4051_b.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6200000">
            <a:off x="3405706" y="3521608"/>
            <a:ext cx="483821" cy="30642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 descr="C:\Users\Нуриса\Desktop\7475054818684cd85e63ee044b6e7cf933b204c4051_b.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14933875">
            <a:off x="5383204" y="4121079"/>
            <a:ext cx="774608" cy="490585"/>
          </a:xfrm>
          <a:prstGeom prst="rect">
            <a:avLst/>
          </a:prstGeom>
          <a:noFill/>
          <a:extLst>
            <a:ext uri="{909E8E84-426E-40DD-AFC4-6F175D3DCCD1}">
              <a14:hiddenFill xmlns:a14="http://schemas.microsoft.com/office/drawing/2010/main">
                <a:solidFill>
                  <a:srgbClr val="FFFFFF"/>
                </a:solidFill>
              </a14:hiddenFill>
            </a:ext>
          </a:extLst>
        </p:spPr>
      </p:pic>
      <p:pic>
        <p:nvPicPr>
          <p:cNvPr id="14345" name="Picture 9"/>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2323281" y="2727584"/>
            <a:ext cx="535767" cy="549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 descr="C:\Users\NazipovaNN\Desktop\08-19-coda-32-tips-and-tricks.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2905658">
            <a:off x="509146" y="2306467"/>
            <a:ext cx="618273" cy="63124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 descr="C:\Users\NazipovaNN\Desktop\08-19-coda-32-tips-and-tricks.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5400000">
            <a:off x="1581445" y="2165325"/>
            <a:ext cx="503159" cy="51371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 descr="C:\Users\NazipovaNN\Desktop\08-19-coda-32-tips-and-tricks.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672855" y="2942350"/>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 descr="C:\Users\NazipovaNN\Desktop\08-19-coda-32-tips-and-tricks.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16200000">
            <a:off x="3752813" y="3278780"/>
            <a:ext cx="848944" cy="86675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 descr="C:\Users\NazipovaNN\Desktop\08-19-coda-32-tips-and-tricks.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9991038">
            <a:off x="3381105" y="2251643"/>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 descr="C:\Users\NazipovaNN\Desktop\08-19-coda-32-tips-and-tricks.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10800000">
            <a:off x="6093432" y="3046969"/>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 descr="C:\Users\NazipovaNN\Desktop\08-19-coda-32-tips-and-tricks.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9287378">
            <a:off x="2640217" y="1826971"/>
            <a:ext cx="513394" cy="52416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064986" y="1771172"/>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664013" y="2609737"/>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630566" y="2491369"/>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4630566" y="3261373"/>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767439" y="2050060"/>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37840" y="2702481"/>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18282" y="1970674"/>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7" name="Picture 9"/>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923823" y="1665797"/>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8" name="Picture 10"/>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778864" y="3420215"/>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3492010" y="2731240"/>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7390035" y="2807790"/>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1" name="Picture 13"/>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187508" y="1073762"/>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2" name="Picture 14"/>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852632" y="3129087"/>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3" name="Picture 15"/>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664013" y="3754851"/>
            <a:ext cx="858837"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419872" y="5733256"/>
            <a:ext cx="4733475" cy="830997"/>
          </a:xfrm>
          <a:prstGeom prst="rect">
            <a:avLst/>
          </a:prstGeom>
          <a:noFill/>
        </p:spPr>
        <p:txBody>
          <a:bodyPr wrap="none" rtlCol="0">
            <a:spAutoFit/>
          </a:bodyPr>
          <a:lstStyle/>
          <a:p>
            <a:r>
              <a:rPr lang="tt-RU" sz="2400" b="1" dirty="0" smtClean="0">
                <a:solidFill>
                  <a:srgbClr val="663300"/>
                </a:solidFill>
                <a:latin typeface="Times New Roman" pitchFamily="18" charset="0"/>
                <a:cs typeface="Times New Roman" pitchFamily="18" charset="0"/>
              </a:rPr>
              <a:t>“Белем </a:t>
            </a:r>
            <a:r>
              <a:rPr lang="tt-RU" sz="2400" b="1" dirty="0">
                <a:solidFill>
                  <a:srgbClr val="663300"/>
                </a:solidFill>
                <a:latin typeface="Times New Roman" pitchFamily="18" charset="0"/>
                <a:cs typeface="Times New Roman" pitchFamily="18" charset="0"/>
              </a:rPr>
              <a:t>алу – энә белән кое </a:t>
            </a:r>
            <a:r>
              <a:rPr lang="tt-RU" sz="2400" b="1" dirty="0" smtClean="0">
                <a:solidFill>
                  <a:srgbClr val="663300"/>
                </a:solidFill>
                <a:latin typeface="Times New Roman" pitchFamily="18" charset="0"/>
                <a:cs typeface="Times New Roman" pitchFamily="18" charset="0"/>
              </a:rPr>
              <a:t>казу”</a:t>
            </a:r>
          </a:p>
          <a:p>
            <a:pPr algn="r"/>
            <a:r>
              <a:rPr lang="tt-RU" sz="2400" b="1" dirty="0" smtClean="0">
                <a:solidFill>
                  <a:srgbClr val="663300"/>
                </a:solidFill>
                <a:latin typeface="Times New Roman" pitchFamily="18" charset="0"/>
                <a:cs typeface="Times New Roman" pitchFamily="18" charset="0"/>
              </a:rPr>
              <a:t>Тат</a:t>
            </a:r>
            <a:r>
              <a:rPr lang="ru-RU" sz="2400" b="1" dirty="0">
                <a:solidFill>
                  <a:srgbClr val="663300"/>
                </a:solidFill>
                <a:latin typeface="Times New Roman" pitchFamily="18" charset="0"/>
                <a:cs typeface="Times New Roman" pitchFamily="18" charset="0"/>
              </a:rPr>
              <a:t>а</a:t>
            </a:r>
            <a:r>
              <a:rPr lang="tt-RU" sz="2400" b="1" dirty="0" smtClean="0">
                <a:solidFill>
                  <a:srgbClr val="663300"/>
                </a:solidFill>
                <a:latin typeface="Times New Roman" pitchFamily="18" charset="0"/>
                <a:cs typeface="Times New Roman" pitchFamily="18" charset="0"/>
              </a:rPr>
              <a:t>р халык мәкале</a:t>
            </a:r>
            <a:endParaRPr lang="ru-RU" sz="2400" b="1" dirty="0">
              <a:solidFill>
                <a:srgbClr val="663300"/>
              </a:solidFill>
              <a:latin typeface="Times New Roman" pitchFamily="18" charset="0"/>
              <a:cs typeface="Times New Roman" pitchFamily="18" charset="0"/>
            </a:endParaRPr>
          </a:p>
        </p:txBody>
      </p:sp>
      <p:pic>
        <p:nvPicPr>
          <p:cNvPr id="5" name="конец.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0" cstate="print"/>
          <a:stretch>
            <a:fillRect/>
          </a:stretch>
        </p:blipFill>
        <p:spPr>
          <a:xfrm>
            <a:off x="5184603" y="4443826"/>
            <a:ext cx="609600" cy="609600"/>
          </a:xfrm>
          <a:prstGeom prst="rect">
            <a:avLst/>
          </a:prstGeom>
        </p:spPr>
      </p:pic>
      <p:pic>
        <p:nvPicPr>
          <p:cNvPr id="5122" name="Picture 2" descr="C:\Users\Нуриса\Desktop\904_0.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658615" y="4099338"/>
            <a:ext cx="1259157" cy="1656989"/>
          </a:xfrm>
          <a:prstGeom prst="rect">
            <a:avLst/>
          </a:prstGeom>
          <a:ln w="34925">
            <a:solidFill>
              <a:srgbClr val="FFFFFF"/>
            </a:solidFill>
          </a:ln>
          <a:effectLst>
            <a:outerShdw blurRad="317500" dir="2700000" algn="ctr">
              <a:srgbClr val="000000">
                <a:alpha val="43000"/>
              </a:srgbClr>
            </a:outerShdw>
          </a:effectLst>
          <a:scene3d>
            <a:camera prst="perspectiveFront" fov="2700000">
              <a:rot lat="19086000" lon="19067999" rev="3108000"/>
            </a:camera>
            <a:lightRig rig="threePt" dir="t">
              <a:rot lat="0" lon="0" rev="0"/>
            </a:lightRig>
          </a:scene3d>
          <a:sp3d extrusionH="38100" prstMaterial="clear">
            <a:bevelT w="260350" h="50800" prst="softRound"/>
            <a:bevelB prst="softRound"/>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560005"/>
      </p:ext>
    </p:extLst>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22" presetClass="entr" presetSubtype="4"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3250"/>
                                        <p:tgtEl>
                                          <p:spTgt spid="7"/>
                                        </p:tgtEl>
                                      </p:cBhvr>
                                    </p:animEffect>
                                  </p:childTnLst>
                                </p:cTn>
                              </p:par>
                            </p:childTnLst>
                          </p:cTn>
                        </p:par>
                        <p:par>
                          <p:cTn id="11" fill="hold">
                            <p:stCondLst>
                              <p:cond delay="3250"/>
                            </p:stCondLst>
                            <p:childTnLst>
                              <p:par>
                                <p:cTn id="12" presetID="22" presetClass="entr" presetSubtype="4" fill="hold" nodeType="after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wipe(down)">
                                      <p:cBhvr>
                                        <p:cTn id="14" dur="325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20000" numSld="3" showWhenStopped="0">
                <p:cTn id="15" fill="hold" display="0">
                  <p:stCondLst>
                    <p:cond delay="indefinite"/>
                  </p:stCondLst>
                  <p:endCondLst>
                    <p:cond evt="onStopAudio" delay="0">
                      <p:tgtEl>
                        <p:sldTgt/>
                      </p:tgtEl>
                    </p:cond>
                  </p:endCondLst>
                </p:cTn>
                <p:tgtEl>
                  <p:spTgt spid="5"/>
                </p:tgtEl>
              </p:cMediaNode>
            </p:audio>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78"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99595" y="2141743"/>
            <a:ext cx="2139081" cy="2139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title"/>
          </p:nvPr>
        </p:nvSpPr>
        <p:spPr/>
        <p:txBody>
          <a:bodyPr/>
          <a:lstStyle/>
          <a:p>
            <a:endParaRPr lang="ru-RU" dirty="0"/>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25123" y="360585"/>
            <a:ext cx="1747322" cy="1965251"/>
          </a:xfrm>
          <a:prstGeom prst="ellipse">
            <a:avLst/>
          </a:prstGeom>
          <a:ln w="9525">
            <a:no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1270" name="Picture 6"/>
          <p:cNvPicPr>
            <a:picLocks noChangeAspect="1" noChangeArrowheads="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372201" y="393729"/>
            <a:ext cx="1607472" cy="1898965"/>
          </a:xfrm>
          <a:prstGeom prst="ellipse">
            <a:avLst/>
          </a:prstGeom>
          <a:ln w="9525">
            <a:solidFill>
              <a:schemeClr val="bg1"/>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127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23928" y="265689"/>
            <a:ext cx="1380270" cy="1876054"/>
          </a:xfrm>
          <a:prstGeom prst="ellipse">
            <a:avLst/>
          </a:prstGeom>
          <a:ln w="9525">
            <a:no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1272" name="Picture 8"/>
          <p:cNvPicPr>
            <a:picLocks noGrp="1" noChangeAspect="1" noChangeArrowheads="1"/>
          </p:cNvPicPr>
          <p:nvPr>
            <p:ph idx="1"/>
          </p:nvPr>
        </p:nvPicPr>
        <p:blipFill>
          <a:blip r:embed="rId7" cstate="print">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7402266" y="2358980"/>
            <a:ext cx="1445914" cy="1852148"/>
          </a:xfrm>
          <a:prstGeom prst="ellipse">
            <a:avLst/>
          </a:prstGeom>
          <a:ln w="9525">
            <a:solidFill>
              <a:schemeClr val="bg1">
                <a:lumMod val="95000"/>
              </a:schemeClr>
            </a:solid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1274" name="Picture 10"/>
          <p:cNvPicPr>
            <a:picLocks noChangeAspect="1" noChangeArrowheads="1"/>
          </p:cNvPicPr>
          <p:nvPr/>
        </p:nvPicPr>
        <p:blipFill>
          <a:blip r:embed="rId9" cstate="print">
            <a:extLst>
              <a:ext uri="{BEBA8EAE-BF5A-486C-A8C5-ECC9F3942E4B}">
                <a14:imgProps xmlns:a14="http://schemas.microsoft.com/office/drawing/2010/main">
                  <a14:imgLayer r:embed="rId10">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4104040" y="4739859"/>
            <a:ext cx="1502321" cy="1970257"/>
          </a:xfrm>
          <a:prstGeom prst="ellipse">
            <a:avLst/>
          </a:prstGeom>
          <a:ln w="9525">
            <a:no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1275" name="Picture 11"/>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colorTemperature colorTemp="11200"/>
                    </a14:imgEffect>
                  </a14:imgLayer>
                </a14:imgProps>
              </a:ext>
              <a:ext uri="{28A0092B-C50C-407E-A947-70E740481C1C}">
                <a14:useLocalDpi xmlns:a14="http://schemas.microsoft.com/office/drawing/2010/main" val="0"/>
              </a:ext>
            </a:extLst>
          </a:blip>
          <a:srcRect l="22708"/>
          <a:stretch/>
        </p:blipFill>
        <p:spPr bwMode="auto">
          <a:xfrm>
            <a:off x="1435409" y="4565132"/>
            <a:ext cx="1828927" cy="1794236"/>
          </a:xfrm>
          <a:prstGeom prst="ellipse">
            <a:avLst/>
          </a:prstGeom>
          <a:ln w="9525">
            <a:no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pic>
        <p:nvPicPr>
          <p:cNvPr id="11276" name="Picture 12"/>
          <p:cNvPicPr>
            <a:picLocks noChangeAspect="1" noChangeArrowheads="1"/>
          </p:cNvPicPr>
          <p:nvPr/>
        </p:nvPicPr>
        <p:blipFill>
          <a:blip r:embed="rId13" cstate="print">
            <a:extLst>
              <a:ext uri="{BEBA8EAE-BF5A-486C-A8C5-ECC9F3942E4B}">
                <a14:imgProps xmlns:a14="http://schemas.microsoft.com/office/drawing/2010/main">
                  <a14:imgLayer r:embed="rId14">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81805" y="2352508"/>
            <a:ext cx="1584940" cy="1589109"/>
          </a:xfrm>
          <a:prstGeom prst="ellipse">
            <a:avLst/>
          </a:prstGeom>
          <a:ln w="9525">
            <a:no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3923928" y="3211283"/>
            <a:ext cx="1638660" cy="400110"/>
          </a:xfrm>
          <a:prstGeom prst="rect">
            <a:avLst/>
          </a:prstGeom>
          <a:noFill/>
        </p:spPr>
        <p:txBody>
          <a:bodyPr wrap="square" rtlCol="0">
            <a:spAutoFit/>
          </a:bodyPr>
          <a:lstStyle/>
          <a:p>
            <a:pPr algn="ctr"/>
            <a:r>
              <a:rPr lang="tt-RU" sz="2000" b="1" dirty="0" smtClean="0">
                <a:solidFill>
                  <a:schemeClr val="bg1"/>
                </a:solidFill>
                <a:latin typeface="Times New Roman" panose="02020603050405020304" pitchFamily="18" charset="0"/>
                <a:cs typeface="Times New Roman" panose="02020603050405020304" pitchFamily="18" charset="0"/>
              </a:rPr>
              <a:t>Мөгаллим</a:t>
            </a:r>
            <a:endParaRPr lang="ru-RU" sz="2000" b="1" dirty="0">
              <a:solidFill>
                <a:schemeClr val="bg1"/>
              </a:solidFill>
              <a:latin typeface="Times New Roman" panose="02020603050405020304" pitchFamily="18" charset="0"/>
              <a:cs typeface="Times New Roman" panose="02020603050405020304" pitchFamily="18" charset="0"/>
            </a:endParaRPr>
          </a:p>
        </p:txBody>
      </p:sp>
      <p:pic>
        <p:nvPicPr>
          <p:cNvPr id="11279" name="Picture 15"/>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754715" y="682579"/>
            <a:ext cx="1365250" cy="94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78216" y="1457556"/>
            <a:ext cx="1368152" cy="94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7150096">
            <a:off x="443083" y="4094343"/>
            <a:ext cx="1368152" cy="94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4336741">
            <a:off x="3097504" y="5561620"/>
            <a:ext cx="1150218" cy="791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2633657">
            <a:off x="5596090" y="5558152"/>
            <a:ext cx="1195065" cy="784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392469">
            <a:off x="5054600" y="547347"/>
            <a:ext cx="1368152" cy="94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17309702">
            <a:off x="7478961" y="1543256"/>
            <a:ext cx="1368152" cy="94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20519336">
            <a:off x="7372291" y="4269071"/>
            <a:ext cx="1368152" cy="9415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C:\Users\Нуриса\Desktop\7475054818684cd85e63ee044b6e7cf933b204c4051_b.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rot="2495772">
            <a:off x="3114883" y="341518"/>
            <a:ext cx="927069" cy="5871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9" name="Picture 12" descr="C:\Users\Нуриса\Desktop\7475054818684cd85e63ee044b6e7cf933b204c4051_b.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20975189">
            <a:off x="83967" y="1036583"/>
            <a:ext cx="1265744" cy="8016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 name="Picture 12" descr="C:\Users\Нуриса\Desktop\7475054818684cd85e63ee044b6e7cf933b204c4051_b.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rot="15260541">
            <a:off x="136988" y="4925696"/>
            <a:ext cx="1265744" cy="80163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1" name="Picture 12" descr="C:\Users\Нуриса\Desktop\7475054818684cd85e63ee044b6e7cf933b204c4051_b.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rot="11772491">
            <a:off x="3345995" y="4362459"/>
            <a:ext cx="1191789" cy="754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2" name="Picture 12" descr="C:\Users\Нуриса\Desktop\7475054818684cd85e63ee044b6e7cf933b204c4051_b.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rot="15200326">
            <a:off x="5656849" y="6053335"/>
            <a:ext cx="966422" cy="61206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3" name="Picture 12" descr="C:\Users\Нуриса\Desktop\7475054818684cd85e63ee044b6e7cf933b204c4051_b.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rot="19919936">
            <a:off x="5658608" y="1207947"/>
            <a:ext cx="866895" cy="54903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4" name="Picture 12" descr="C:\Users\Нуриса\Desktop\7475054818684cd85e63ee044b6e7cf933b204c4051_b.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rot="5400000">
            <a:off x="6793861" y="3847193"/>
            <a:ext cx="932765" cy="5907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5" name="Picture 12" descr="C:\Users\Нуриса\Desktop\7475054818684cd85e63ee044b6e7cf933b204c4051_b.jp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rot="7681334">
            <a:off x="8042397" y="1246856"/>
            <a:ext cx="1091928" cy="6915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1273" name="Picture 9"/>
          <p:cNvPicPr>
            <a:picLocks noChangeAspect="1" noChangeArrowheads="1"/>
          </p:cNvPicPr>
          <p:nvPr/>
        </p:nvPicPr>
        <p:blipFill>
          <a:blip r:embed="rId24" cstate="print">
            <a:extLst>
              <a:ext uri="{BEBA8EAE-BF5A-486C-A8C5-ECC9F3942E4B}">
                <a14:imgProps xmlns:a14="http://schemas.microsoft.com/office/drawing/2010/main">
                  <a14:imgLayer r:embed="rId25">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6534104" y="4608951"/>
            <a:ext cx="1347799" cy="1984223"/>
          </a:xfrm>
          <a:prstGeom prst="ellipse">
            <a:avLst/>
          </a:prstGeom>
          <a:ln w="9525">
            <a:noFill/>
            <a:miter lim="800000"/>
            <a:headEnd/>
            <a:tailEnd/>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553245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1266"/>
                                        </p:tgtEl>
                                        <p:attrNameLst>
                                          <p:attrName>style.visibility</p:attrName>
                                        </p:attrNameLst>
                                      </p:cBhvr>
                                      <p:to>
                                        <p:strVal val="visible"/>
                                      </p:to>
                                    </p:set>
                                    <p:animEffect transition="in" filter="fade">
                                      <p:cBhvr>
                                        <p:cTn id="13" dur="3000"/>
                                        <p:tgtEl>
                                          <p:spTgt spid="11266"/>
                                        </p:tgtEl>
                                      </p:cBhvr>
                                    </p:animEffect>
                                    <p:anim calcmode="lin" valueType="num">
                                      <p:cBhvr>
                                        <p:cTn id="14" dur="3000" fill="hold"/>
                                        <p:tgtEl>
                                          <p:spTgt spid="11266"/>
                                        </p:tgtEl>
                                        <p:attrNameLst>
                                          <p:attrName>ppt_x</p:attrName>
                                        </p:attrNameLst>
                                      </p:cBhvr>
                                      <p:tavLst>
                                        <p:tav tm="0">
                                          <p:val>
                                            <p:strVal val="#ppt_x"/>
                                          </p:val>
                                        </p:tav>
                                        <p:tav tm="100000">
                                          <p:val>
                                            <p:strVal val="#ppt_x"/>
                                          </p:val>
                                        </p:tav>
                                      </p:tavLst>
                                    </p:anim>
                                    <p:anim calcmode="lin" valueType="num">
                                      <p:cBhvr>
                                        <p:cTn id="15" dur="3000" fill="hold"/>
                                        <p:tgtEl>
                                          <p:spTgt spid="11266"/>
                                        </p:tgtEl>
                                        <p:attrNameLst>
                                          <p:attrName>ppt_y</p:attrName>
                                        </p:attrNameLst>
                                      </p:cBhvr>
                                      <p:tavLst>
                                        <p:tav tm="0">
                                          <p:val>
                                            <p:strVal val="#ppt_y+.1"/>
                                          </p:val>
                                        </p:tav>
                                        <p:tav tm="100000">
                                          <p:val>
                                            <p:strVal val="#ppt_y"/>
                                          </p:val>
                                        </p:tav>
                                      </p:tavLst>
                                    </p:anim>
                                  </p:childTnLst>
                                </p:cTn>
                              </p:par>
                            </p:childTnLst>
                          </p:cTn>
                        </p:par>
                        <p:par>
                          <p:cTn id="16" fill="hold">
                            <p:stCondLst>
                              <p:cond delay="4000"/>
                            </p:stCondLst>
                            <p:childTnLst>
                              <p:par>
                                <p:cTn id="17" presetID="1" presetClass="entr" presetSubtype="0" fill="hold" nodeType="afterEffect">
                                  <p:stCondLst>
                                    <p:cond delay="0"/>
                                  </p:stCondLst>
                                  <p:childTnLst>
                                    <p:set>
                                      <p:cBhvr>
                                        <p:cTn id="18" dur="1" fill="hold">
                                          <p:stCondLst>
                                            <p:cond delay="499"/>
                                          </p:stCondLst>
                                        </p:cTn>
                                        <p:tgtEl>
                                          <p:spTgt spid="11279"/>
                                        </p:tgtEl>
                                        <p:attrNameLst>
                                          <p:attrName>style.visibility</p:attrName>
                                        </p:attrNameLst>
                                      </p:cBhvr>
                                      <p:to>
                                        <p:strVal val="visible"/>
                                      </p:to>
                                    </p:set>
                                  </p:childTnLst>
                                </p:cTn>
                              </p:par>
                            </p:childTnLst>
                          </p:cTn>
                        </p:par>
                        <p:par>
                          <p:cTn id="19" fill="hold">
                            <p:stCondLst>
                              <p:cond delay="4500"/>
                            </p:stCondLst>
                            <p:childTnLst>
                              <p:par>
                                <p:cTn id="20" presetID="42" presetClass="entr" presetSubtype="0" fill="hold" nodeType="afterEffect">
                                  <p:stCondLst>
                                    <p:cond delay="0"/>
                                  </p:stCondLst>
                                  <p:childTnLst>
                                    <p:set>
                                      <p:cBhvr>
                                        <p:cTn id="21" dur="1" fill="hold">
                                          <p:stCondLst>
                                            <p:cond delay="0"/>
                                          </p:stCondLst>
                                        </p:cTn>
                                        <p:tgtEl>
                                          <p:spTgt spid="11271"/>
                                        </p:tgtEl>
                                        <p:attrNameLst>
                                          <p:attrName>style.visibility</p:attrName>
                                        </p:attrNameLst>
                                      </p:cBhvr>
                                      <p:to>
                                        <p:strVal val="visible"/>
                                      </p:to>
                                    </p:set>
                                    <p:animEffect transition="in" filter="fade">
                                      <p:cBhvr>
                                        <p:cTn id="22" dur="2000"/>
                                        <p:tgtEl>
                                          <p:spTgt spid="11271"/>
                                        </p:tgtEl>
                                      </p:cBhvr>
                                    </p:animEffect>
                                    <p:anim calcmode="lin" valueType="num">
                                      <p:cBhvr>
                                        <p:cTn id="23" dur="2000" fill="hold"/>
                                        <p:tgtEl>
                                          <p:spTgt spid="11271"/>
                                        </p:tgtEl>
                                        <p:attrNameLst>
                                          <p:attrName>ppt_x</p:attrName>
                                        </p:attrNameLst>
                                      </p:cBhvr>
                                      <p:tavLst>
                                        <p:tav tm="0">
                                          <p:val>
                                            <p:strVal val="#ppt_x"/>
                                          </p:val>
                                        </p:tav>
                                        <p:tav tm="100000">
                                          <p:val>
                                            <p:strVal val="#ppt_x"/>
                                          </p:val>
                                        </p:tav>
                                      </p:tavLst>
                                    </p:anim>
                                    <p:anim calcmode="lin" valueType="num">
                                      <p:cBhvr>
                                        <p:cTn id="24" dur="2000" fill="hold"/>
                                        <p:tgtEl>
                                          <p:spTgt spid="11271"/>
                                        </p:tgtEl>
                                        <p:attrNameLst>
                                          <p:attrName>ppt_y</p:attrName>
                                        </p:attrNameLst>
                                      </p:cBhvr>
                                      <p:tavLst>
                                        <p:tav tm="0">
                                          <p:val>
                                            <p:strVal val="#ppt_y+.1"/>
                                          </p:val>
                                        </p:tav>
                                        <p:tav tm="100000">
                                          <p:val>
                                            <p:strVal val="#ppt_y"/>
                                          </p:val>
                                        </p:tav>
                                      </p:tavLst>
                                    </p:anim>
                                  </p:childTnLst>
                                </p:cTn>
                              </p:par>
                            </p:childTnLst>
                          </p:cTn>
                        </p:par>
                        <p:par>
                          <p:cTn id="25" fill="hold">
                            <p:stCondLst>
                              <p:cond delay="6500"/>
                            </p:stCondLst>
                            <p:childTnLst>
                              <p:par>
                                <p:cTn id="26" presetID="10" presetClass="entr" presetSubtype="0"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par>
                          <p:cTn id="29" fill="hold">
                            <p:stCondLst>
                              <p:cond delay="7000"/>
                            </p:stCondLst>
                            <p:childTnLst>
                              <p:par>
                                <p:cTn id="30" presetID="42" presetClass="entr" presetSubtype="0" fill="hold" nodeType="afterEffect">
                                  <p:stCondLst>
                                    <p:cond delay="0"/>
                                  </p:stCondLst>
                                  <p:childTnLst>
                                    <p:set>
                                      <p:cBhvr>
                                        <p:cTn id="31" dur="1" fill="hold">
                                          <p:stCondLst>
                                            <p:cond delay="0"/>
                                          </p:stCondLst>
                                        </p:cTn>
                                        <p:tgtEl>
                                          <p:spTgt spid="11270"/>
                                        </p:tgtEl>
                                        <p:attrNameLst>
                                          <p:attrName>style.visibility</p:attrName>
                                        </p:attrNameLst>
                                      </p:cBhvr>
                                      <p:to>
                                        <p:strVal val="visible"/>
                                      </p:to>
                                    </p:set>
                                    <p:animEffect transition="in" filter="fade">
                                      <p:cBhvr>
                                        <p:cTn id="32" dur="2250"/>
                                        <p:tgtEl>
                                          <p:spTgt spid="11270"/>
                                        </p:tgtEl>
                                      </p:cBhvr>
                                    </p:animEffect>
                                    <p:anim calcmode="lin" valueType="num">
                                      <p:cBhvr>
                                        <p:cTn id="33" dur="2250" fill="hold"/>
                                        <p:tgtEl>
                                          <p:spTgt spid="11270"/>
                                        </p:tgtEl>
                                        <p:attrNameLst>
                                          <p:attrName>ppt_x</p:attrName>
                                        </p:attrNameLst>
                                      </p:cBhvr>
                                      <p:tavLst>
                                        <p:tav tm="0">
                                          <p:val>
                                            <p:strVal val="#ppt_x"/>
                                          </p:val>
                                        </p:tav>
                                        <p:tav tm="100000">
                                          <p:val>
                                            <p:strVal val="#ppt_x"/>
                                          </p:val>
                                        </p:tav>
                                      </p:tavLst>
                                    </p:anim>
                                    <p:anim calcmode="lin" valueType="num">
                                      <p:cBhvr>
                                        <p:cTn id="34" dur="2250" fill="hold"/>
                                        <p:tgtEl>
                                          <p:spTgt spid="11270"/>
                                        </p:tgtEl>
                                        <p:attrNameLst>
                                          <p:attrName>ppt_y</p:attrName>
                                        </p:attrNameLst>
                                      </p:cBhvr>
                                      <p:tavLst>
                                        <p:tav tm="0">
                                          <p:val>
                                            <p:strVal val="#ppt_y+.1"/>
                                          </p:val>
                                        </p:tav>
                                        <p:tav tm="100000">
                                          <p:val>
                                            <p:strVal val="#ppt_y"/>
                                          </p:val>
                                        </p:tav>
                                      </p:tavLst>
                                    </p:anim>
                                  </p:childTnLst>
                                </p:cTn>
                              </p:par>
                            </p:childTnLst>
                          </p:cTn>
                        </p:par>
                        <p:par>
                          <p:cTn id="35" fill="hold">
                            <p:stCondLst>
                              <p:cond delay="9250"/>
                            </p:stCondLst>
                            <p:childTnLst>
                              <p:par>
                                <p:cTn id="36" presetID="10" presetClass="entr" presetSubtype="0" fill="hold" nodeType="after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fade">
                                      <p:cBhvr>
                                        <p:cTn id="38" dur="500"/>
                                        <p:tgtEl>
                                          <p:spTgt spid="26"/>
                                        </p:tgtEl>
                                      </p:cBhvr>
                                    </p:animEffect>
                                  </p:childTnLst>
                                </p:cTn>
                              </p:par>
                            </p:childTnLst>
                          </p:cTn>
                        </p:par>
                        <p:par>
                          <p:cTn id="39" fill="hold">
                            <p:stCondLst>
                              <p:cond delay="9750"/>
                            </p:stCondLst>
                            <p:childTnLst>
                              <p:par>
                                <p:cTn id="40" presetID="42" presetClass="entr" presetSubtype="0" fill="hold" nodeType="afterEffect">
                                  <p:stCondLst>
                                    <p:cond delay="0"/>
                                  </p:stCondLst>
                                  <p:childTnLst>
                                    <p:set>
                                      <p:cBhvr>
                                        <p:cTn id="41" dur="1" fill="hold">
                                          <p:stCondLst>
                                            <p:cond delay="0"/>
                                          </p:stCondLst>
                                        </p:cTn>
                                        <p:tgtEl>
                                          <p:spTgt spid="11272"/>
                                        </p:tgtEl>
                                        <p:attrNameLst>
                                          <p:attrName>style.visibility</p:attrName>
                                        </p:attrNameLst>
                                      </p:cBhvr>
                                      <p:to>
                                        <p:strVal val="visible"/>
                                      </p:to>
                                    </p:set>
                                    <p:animEffect transition="in" filter="fade">
                                      <p:cBhvr>
                                        <p:cTn id="42" dur="2000"/>
                                        <p:tgtEl>
                                          <p:spTgt spid="11272"/>
                                        </p:tgtEl>
                                      </p:cBhvr>
                                    </p:animEffect>
                                    <p:anim calcmode="lin" valueType="num">
                                      <p:cBhvr>
                                        <p:cTn id="43" dur="2000" fill="hold"/>
                                        <p:tgtEl>
                                          <p:spTgt spid="11272"/>
                                        </p:tgtEl>
                                        <p:attrNameLst>
                                          <p:attrName>ppt_x</p:attrName>
                                        </p:attrNameLst>
                                      </p:cBhvr>
                                      <p:tavLst>
                                        <p:tav tm="0">
                                          <p:val>
                                            <p:strVal val="#ppt_x"/>
                                          </p:val>
                                        </p:tav>
                                        <p:tav tm="100000">
                                          <p:val>
                                            <p:strVal val="#ppt_x"/>
                                          </p:val>
                                        </p:tav>
                                      </p:tavLst>
                                    </p:anim>
                                    <p:anim calcmode="lin" valueType="num">
                                      <p:cBhvr>
                                        <p:cTn id="44" dur="2000" fill="hold"/>
                                        <p:tgtEl>
                                          <p:spTgt spid="11272"/>
                                        </p:tgtEl>
                                        <p:attrNameLst>
                                          <p:attrName>ppt_y</p:attrName>
                                        </p:attrNameLst>
                                      </p:cBhvr>
                                      <p:tavLst>
                                        <p:tav tm="0">
                                          <p:val>
                                            <p:strVal val="#ppt_y+.1"/>
                                          </p:val>
                                        </p:tav>
                                        <p:tav tm="100000">
                                          <p:val>
                                            <p:strVal val="#ppt_y"/>
                                          </p:val>
                                        </p:tav>
                                      </p:tavLst>
                                    </p:anim>
                                  </p:childTnLst>
                                </p:cTn>
                              </p:par>
                            </p:childTnLst>
                          </p:cTn>
                        </p:par>
                        <p:par>
                          <p:cTn id="45" fill="hold">
                            <p:stCondLst>
                              <p:cond delay="11750"/>
                            </p:stCondLst>
                            <p:childTnLst>
                              <p:par>
                                <p:cTn id="46" presetID="10" presetClass="entr" presetSubtype="0" fill="hold" nodeType="after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childTnLst>
                          </p:cTn>
                        </p:par>
                        <p:par>
                          <p:cTn id="49" fill="hold">
                            <p:stCondLst>
                              <p:cond delay="12250"/>
                            </p:stCondLst>
                            <p:childTnLst>
                              <p:par>
                                <p:cTn id="50" presetID="42" presetClass="entr" presetSubtype="0" fill="hold" nodeType="afterEffect">
                                  <p:stCondLst>
                                    <p:cond delay="0"/>
                                  </p:stCondLst>
                                  <p:childTnLst>
                                    <p:set>
                                      <p:cBhvr>
                                        <p:cTn id="51" dur="1" fill="hold">
                                          <p:stCondLst>
                                            <p:cond delay="0"/>
                                          </p:stCondLst>
                                        </p:cTn>
                                        <p:tgtEl>
                                          <p:spTgt spid="11273"/>
                                        </p:tgtEl>
                                        <p:attrNameLst>
                                          <p:attrName>style.visibility</p:attrName>
                                        </p:attrNameLst>
                                      </p:cBhvr>
                                      <p:to>
                                        <p:strVal val="visible"/>
                                      </p:to>
                                    </p:set>
                                    <p:animEffect transition="in" filter="fade">
                                      <p:cBhvr>
                                        <p:cTn id="52" dur="2250"/>
                                        <p:tgtEl>
                                          <p:spTgt spid="11273"/>
                                        </p:tgtEl>
                                      </p:cBhvr>
                                    </p:animEffect>
                                    <p:anim calcmode="lin" valueType="num">
                                      <p:cBhvr>
                                        <p:cTn id="53" dur="2250" fill="hold"/>
                                        <p:tgtEl>
                                          <p:spTgt spid="11273"/>
                                        </p:tgtEl>
                                        <p:attrNameLst>
                                          <p:attrName>ppt_x</p:attrName>
                                        </p:attrNameLst>
                                      </p:cBhvr>
                                      <p:tavLst>
                                        <p:tav tm="0">
                                          <p:val>
                                            <p:strVal val="#ppt_x"/>
                                          </p:val>
                                        </p:tav>
                                        <p:tav tm="100000">
                                          <p:val>
                                            <p:strVal val="#ppt_x"/>
                                          </p:val>
                                        </p:tav>
                                      </p:tavLst>
                                    </p:anim>
                                    <p:anim calcmode="lin" valueType="num">
                                      <p:cBhvr>
                                        <p:cTn id="54" dur="2250" fill="hold"/>
                                        <p:tgtEl>
                                          <p:spTgt spid="11273"/>
                                        </p:tgtEl>
                                        <p:attrNameLst>
                                          <p:attrName>ppt_y</p:attrName>
                                        </p:attrNameLst>
                                      </p:cBhvr>
                                      <p:tavLst>
                                        <p:tav tm="0">
                                          <p:val>
                                            <p:strVal val="#ppt_y+.1"/>
                                          </p:val>
                                        </p:tav>
                                        <p:tav tm="100000">
                                          <p:val>
                                            <p:strVal val="#ppt_y"/>
                                          </p:val>
                                        </p:tav>
                                      </p:tavLst>
                                    </p:anim>
                                  </p:childTnLst>
                                </p:cTn>
                              </p:par>
                            </p:childTnLst>
                          </p:cTn>
                        </p:par>
                        <p:par>
                          <p:cTn id="55" fill="hold">
                            <p:stCondLst>
                              <p:cond delay="14500"/>
                            </p:stCondLst>
                            <p:childTnLst>
                              <p:par>
                                <p:cTn id="56" presetID="10" presetClass="entr" presetSubtype="0" fill="hold" nodeType="after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childTnLst>
                          </p:cTn>
                        </p:par>
                        <p:par>
                          <p:cTn id="59" fill="hold">
                            <p:stCondLst>
                              <p:cond delay="15000"/>
                            </p:stCondLst>
                            <p:childTnLst>
                              <p:par>
                                <p:cTn id="60" presetID="42" presetClass="entr" presetSubtype="0" fill="hold" nodeType="afterEffect">
                                  <p:stCondLst>
                                    <p:cond delay="0"/>
                                  </p:stCondLst>
                                  <p:childTnLst>
                                    <p:set>
                                      <p:cBhvr>
                                        <p:cTn id="61" dur="1" fill="hold">
                                          <p:stCondLst>
                                            <p:cond delay="0"/>
                                          </p:stCondLst>
                                        </p:cTn>
                                        <p:tgtEl>
                                          <p:spTgt spid="11274"/>
                                        </p:tgtEl>
                                        <p:attrNameLst>
                                          <p:attrName>style.visibility</p:attrName>
                                        </p:attrNameLst>
                                      </p:cBhvr>
                                      <p:to>
                                        <p:strVal val="visible"/>
                                      </p:to>
                                    </p:set>
                                    <p:animEffect transition="in" filter="fade">
                                      <p:cBhvr>
                                        <p:cTn id="62" dur="3000"/>
                                        <p:tgtEl>
                                          <p:spTgt spid="11274"/>
                                        </p:tgtEl>
                                      </p:cBhvr>
                                    </p:animEffect>
                                    <p:anim calcmode="lin" valueType="num">
                                      <p:cBhvr>
                                        <p:cTn id="63" dur="3000" fill="hold"/>
                                        <p:tgtEl>
                                          <p:spTgt spid="11274"/>
                                        </p:tgtEl>
                                        <p:attrNameLst>
                                          <p:attrName>ppt_x</p:attrName>
                                        </p:attrNameLst>
                                      </p:cBhvr>
                                      <p:tavLst>
                                        <p:tav tm="0">
                                          <p:val>
                                            <p:strVal val="#ppt_x"/>
                                          </p:val>
                                        </p:tav>
                                        <p:tav tm="100000">
                                          <p:val>
                                            <p:strVal val="#ppt_x"/>
                                          </p:val>
                                        </p:tav>
                                      </p:tavLst>
                                    </p:anim>
                                    <p:anim calcmode="lin" valueType="num">
                                      <p:cBhvr>
                                        <p:cTn id="64" dur="3000" fill="hold"/>
                                        <p:tgtEl>
                                          <p:spTgt spid="11274"/>
                                        </p:tgtEl>
                                        <p:attrNameLst>
                                          <p:attrName>ppt_y</p:attrName>
                                        </p:attrNameLst>
                                      </p:cBhvr>
                                      <p:tavLst>
                                        <p:tav tm="0">
                                          <p:val>
                                            <p:strVal val="#ppt_y+.1"/>
                                          </p:val>
                                        </p:tav>
                                        <p:tav tm="100000">
                                          <p:val>
                                            <p:strVal val="#ppt_y"/>
                                          </p:val>
                                        </p:tav>
                                      </p:tavLst>
                                    </p:anim>
                                  </p:childTnLst>
                                </p:cTn>
                              </p:par>
                            </p:childTnLst>
                          </p:cTn>
                        </p:par>
                        <p:par>
                          <p:cTn id="65" fill="hold">
                            <p:stCondLst>
                              <p:cond delay="18000"/>
                            </p:stCondLst>
                            <p:childTnLst>
                              <p:par>
                                <p:cTn id="66" presetID="10" presetClass="entr" presetSubtype="0" fill="hold" nodeType="afterEffect">
                                  <p:stCondLst>
                                    <p:cond delay="0"/>
                                  </p:stCondLst>
                                  <p:childTnLst>
                                    <p:set>
                                      <p:cBhvr>
                                        <p:cTn id="67" dur="1" fill="hold">
                                          <p:stCondLst>
                                            <p:cond delay="0"/>
                                          </p:stCondLst>
                                        </p:cTn>
                                        <p:tgtEl>
                                          <p:spTgt spid="23"/>
                                        </p:tgtEl>
                                        <p:attrNameLst>
                                          <p:attrName>style.visibility</p:attrName>
                                        </p:attrNameLst>
                                      </p:cBhvr>
                                      <p:to>
                                        <p:strVal val="visible"/>
                                      </p:to>
                                    </p:set>
                                    <p:animEffect transition="in" filter="fade">
                                      <p:cBhvr>
                                        <p:cTn id="68" dur="500"/>
                                        <p:tgtEl>
                                          <p:spTgt spid="23"/>
                                        </p:tgtEl>
                                      </p:cBhvr>
                                    </p:animEffect>
                                  </p:childTnLst>
                                </p:cTn>
                              </p:par>
                            </p:childTnLst>
                          </p:cTn>
                        </p:par>
                        <p:par>
                          <p:cTn id="69" fill="hold">
                            <p:stCondLst>
                              <p:cond delay="18500"/>
                            </p:stCondLst>
                            <p:childTnLst>
                              <p:par>
                                <p:cTn id="70" presetID="42" presetClass="entr" presetSubtype="0" fill="hold" nodeType="afterEffect">
                                  <p:stCondLst>
                                    <p:cond delay="0"/>
                                  </p:stCondLst>
                                  <p:childTnLst>
                                    <p:set>
                                      <p:cBhvr>
                                        <p:cTn id="71" dur="1" fill="hold">
                                          <p:stCondLst>
                                            <p:cond delay="0"/>
                                          </p:stCondLst>
                                        </p:cTn>
                                        <p:tgtEl>
                                          <p:spTgt spid="11275"/>
                                        </p:tgtEl>
                                        <p:attrNameLst>
                                          <p:attrName>style.visibility</p:attrName>
                                        </p:attrNameLst>
                                      </p:cBhvr>
                                      <p:to>
                                        <p:strVal val="visible"/>
                                      </p:to>
                                    </p:set>
                                    <p:animEffect transition="in" filter="fade">
                                      <p:cBhvr>
                                        <p:cTn id="72" dur="3000"/>
                                        <p:tgtEl>
                                          <p:spTgt spid="11275"/>
                                        </p:tgtEl>
                                      </p:cBhvr>
                                    </p:animEffect>
                                    <p:anim calcmode="lin" valueType="num">
                                      <p:cBhvr>
                                        <p:cTn id="73" dur="3000" fill="hold"/>
                                        <p:tgtEl>
                                          <p:spTgt spid="11275"/>
                                        </p:tgtEl>
                                        <p:attrNameLst>
                                          <p:attrName>ppt_x</p:attrName>
                                        </p:attrNameLst>
                                      </p:cBhvr>
                                      <p:tavLst>
                                        <p:tav tm="0">
                                          <p:val>
                                            <p:strVal val="#ppt_x"/>
                                          </p:val>
                                        </p:tav>
                                        <p:tav tm="100000">
                                          <p:val>
                                            <p:strVal val="#ppt_x"/>
                                          </p:val>
                                        </p:tav>
                                      </p:tavLst>
                                    </p:anim>
                                    <p:anim calcmode="lin" valueType="num">
                                      <p:cBhvr>
                                        <p:cTn id="74" dur="3000" fill="hold"/>
                                        <p:tgtEl>
                                          <p:spTgt spid="11275"/>
                                        </p:tgtEl>
                                        <p:attrNameLst>
                                          <p:attrName>ppt_y</p:attrName>
                                        </p:attrNameLst>
                                      </p:cBhvr>
                                      <p:tavLst>
                                        <p:tav tm="0">
                                          <p:val>
                                            <p:strVal val="#ppt_y+.1"/>
                                          </p:val>
                                        </p:tav>
                                        <p:tav tm="100000">
                                          <p:val>
                                            <p:strVal val="#ppt_y"/>
                                          </p:val>
                                        </p:tav>
                                      </p:tavLst>
                                    </p:anim>
                                  </p:childTnLst>
                                </p:cTn>
                              </p:par>
                            </p:childTnLst>
                          </p:cTn>
                        </p:par>
                        <p:par>
                          <p:cTn id="75" fill="hold">
                            <p:stCondLst>
                              <p:cond delay="21500"/>
                            </p:stCondLst>
                            <p:childTnLst>
                              <p:par>
                                <p:cTn id="76" presetID="10" presetClass="entr" presetSubtype="0" fill="hold" nodeType="afterEffect">
                                  <p:stCondLst>
                                    <p:cond delay="0"/>
                                  </p:stCondLst>
                                  <p:childTnLst>
                                    <p:set>
                                      <p:cBhvr>
                                        <p:cTn id="77" dur="1" fill="hold">
                                          <p:stCondLst>
                                            <p:cond delay="0"/>
                                          </p:stCondLst>
                                        </p:cTn>
                                        <p:tgtEl>
                                          <p:spTgt spid="22"/>
                                        </p:tgtEl>
                                        <p:attrNameLst>
                                          <p:attrName>style.visibility</p:attrName>
                                        </p:attrNameLst>
                                      </p:cBhvr>
                                      <p:to>
                                        <p:strVal val="visible"/>
                                      </p:to>
                                    </p:set>
                                    <p:animEffect transition="in" filter="fade">
                                      <p:cBhvr>
                                        <p:cTn id="78" dur="500"/>
                                        <p:tgtEl>
                                          <p:spTgt spid="22"/>
                                        </p:tgtEl>
                                      </p:cBhvr>
                                    </p:animEffect>
                                  </p:childTnLst>
                                </p:cTn>
                              </p:par>
                            </p:childTnLst>
                          </p:cTn>
                        </p:par>
                        <p:par>
                          <p:cTn id="79" fill="hold">
                            <p:stCondLst>
                              <p:cond delay="22000"/>
                            </p:stCondLst>
                            <p:childTnLst>
                              <p:par>
                                <p:cTn id="80" presetID="42" presetClass="entr" presetSubtype="0" fill="hold" nodeType="afterEffect">
                                  <p:stCondLst>
                                    <p:cond delay="0"/>
                                  </p:stCondLst>
                                  <p:childTnLst>
                                    <p:set>
                                      <p:cBhvr>
                                        <p:cTn id="81" dur="1" fill="hold">
                                          <p:stCondLst>
                                            <p:cond delay="0"/>
                                          </p:stCondLst>
                                        </p:cTn>
                                        <p:tgtEl>
                                          <p:spTgt spid="11276"/>
                                        </p:tgtEl>
                                        <p:attrNameLst>
                                          <p:attrName>style.visibility</p:attrName>
                                        </p:attrNameLst>
                                      </p:cBhvr>
                                      <p:to>
                                        <p:strVal val="visible"/>
                                      </p:to>
                                    </p:set>
                                    <p:animEffect transition="in" filter="fade">
                                      <p:cBhvr>
                                        <p:cTn id="82" dur="3000"/>
                                        <p:tgtEl>
                                          <p:spTgt spid="11276"/>
                                        </p:tgtEl>
                                      </p:cBhvr>
                                    </p:animEffect>
                                    <p:anim calcmode="lin" valueType="num">
                                      <p:cBhvr>
                                        <p:cTn id="83" dur="3000" fill="hold"/>
                                        <p:tgtEl>
                                          <p:spTgt spid="11276"/>
                                        </p:tgtEl>
                                        <p:attrNameLst>
                                          <p:attrName>ppt_x</p:attrName>
                                        </p:attrNameLst>
                                      </p:cBhvr>
                                      <p:tavLst>
                                        <p:tav tm="0">
                                          <p:val>
                                            <p:strVal val="#ppt_x"/>
                                          </p:val>
                                        </p:tav>
                                        <p:tav tm="100000">
                                          <p:val>
                                            <p:strVal val="#ppt_x"/>
                                          </p:val>
                                        </p:tav>
                                      </p:tavLst>
                                    </p:anim>
                                    <p:anim calcmode="lin" valueType="num">
                                      <p:cBhvr>
                                        <p:cTn id="84" dur="3000" fill="hold"/>
                                        <p:tgtEl>
                                          <p:spTgt spid="11276"/>
                                        </p:tgtEl>
                                        <p:attrNameLst>
                                          <p:attrName>ppt_y</p:attrName>
                                        </p:attrNameLst>
                                      </p:cBhvr>
                                      <p:tavLst>
                                        <p:tav tm="0">
                                          <p:val>
                                            <p:strVal val="#ppt_y+.1"/>
                                          </p:val>
                                        </p:tav>
                                        <p:tav tm="100000">
                                          <p:val>
                                            <p:strVal val="#ppt_y"/>
                                          </p:val>
                                        </p:tav>
                                      </p:tavLst>
                                    </p:anim>
                                  </p:childTnLst>
                                </p:cTn>
                              </p:par>
                            </p:childTnLst>
                          </p:cTn>
                        </p:par>
                        <p:par>
                          <p:cTn id="85" fill="hold">
                            <p:stCondLst>
                              <p:cond delay="25000"/>
                            </p:stCondLst>
                            <p:childTnLst>
                              <p:par>
                                <p:cTn id="86" presetID="10" presetClass="entr" presetSubtype="0" fill="hold" nodeType="afterEffect">
                                  <p:stCondLst>
                                    <p:cond delay="0"/>
                                  </p:stCondLst>
                                  <p:childTnLst>
                                    <p:set>
                                      <p:cBhvr>
                                        <p:cTn id="87" dur="1" fill="hold">
                                          <p:stCondLst>
                                            <p:cond delay="0"/>
                                          </p:stCondLst>
                                        </p:cTn>
                                        <p:tgtEl>
                                          <p:spTgt spid="21"/>
                                        </p:tgtEl>
                                        <p:attrNameLst>
                                          <p:attrName>style.visibility</p:attrName>
                                        </p:attrNameLst>
                                      </p:cBhvr>
                                      <p:to>
                                        <p:strVal val="visible"/>
                                      </p:to>
                                    </p:set>
                                    <p:animEffect transition="in" filter="fade">
                                      <p:cBhvr>
                                        <p:cTn id="88"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146" name="Picture 2" descr="C:\Users\Нуриса\Desktop\7a794558722762ef2aacd61c18ba43e0.pn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22789"/>
          <a:stretch/>
        </p:blipFill>
        <p:spPr bwMode="auto">
          <a:xfrm>
            <a:off x="971600" y="36954"/>
            <a:ext cx="7488832" cy="682104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4569" y="3571925"/>
            <a:ext cx="2970211" cy="1522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Прямоугольник 5"/>
          <p:cNvSpPr/>
          <p:nvPr/>
        </p:nvSpPr>
        <p:spPr>
          <a:xfrm>
            <a:off x="3454658" y="3941781"/>
            <a:ext cx="2158010" cy="1070785"/>
          </a:xfrm>
          <a:prstGeom prst="rect">
            <a:avLst/>
          </a:prstGeom>
          <a:solidFill>
            <a:srgbClr val="CC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Прямоугольник 6"/>
          <p:cNvSpPr/>
          <p:nvPr/>
        </p:nvSpPr>
        <p:spPr>
          <a:xfrm>
            <a:off x="6012159" y="3868686"/>
            <a:ext cx="2204791" cy="1025625"/>
          </a:xfrm>
          <a:prstGeom prst="rect">
            <a:avLst/>
          </a:prstGeom>
          <a:solidFill>
            <a:srgbClr val="CC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dirty="0" smtClean="0">
                <a:solidFill>
                  <a:schemeClr val="bg1"/>
                </a:solidFill>
                <a:latin typeface="Times New Roman" panose="02020603050405020304" pitchFamily="18" charset="0"/>
                <a:cs typeface="Times New Roman" panose="02020603050405020304" pitchFamily="18" charset="0"/>
              </a:rPr>
              <a:t>Җәдидчә укытуны алга сөргән</a:t>
            </a:r>
          </a:p>
          <a:p>
            <a:pPr algn="r"/>
            <a:r>
              <a:rPr lang="tt-RU" sz="1600" dirty="0" smtClean="0">
                <a:solidFill>
                  <a:schemeClr val="bg1"/>
                </a:solidFill>
                <a:latin typeface="Times New Roman" panose="02020603050405020304" pitchFamily="18" charset="0"/>
                <a:cs typeface="Times New Roman" panose="02020603050405020304" pitchFamily="18" charset="0"/>
              </a:rPr>
              <a:t>Р.Фәхретдин</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865347" y="2225516"/>
            <a:ext cx="2116450" cy="914400"/>
          </a:xfrm>
          <a:prstGeom prst="rect">
            <a:avLst/>
          </a:prstGeom>
          <a:solidFill>
            <a:srgbClr val="CC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dirty="0" smtClean="0">
                <a:solidFill>
                  <a:schemeClr val="bg1"/>
                </a:solidFill>
                <a:latin typeface="Times New Roman" panose="02020603050405020304" pitchFamily="18" charset="0"/>
                <a:cs typeface="Times New Roman" panose="02020603050405020304" pitchFamily="18" charset="0"/>
              </a:rPr>
              <a:t>Мавыктыргыч алымнар куллану</a:t>
            </a:r>
          </a:p>
          <a:p>
            <a:pPr algn="r"/>
            <a:r>
              <a:rPr lang="tt-RU" sz="1600" dirty="0" smtClean="0">
                <a:solidFill>
                  <a:schemeClr val="bg1"/>
                </a:solidFill>
                <a:latin typeface="Times New Roman" panose="02020603050405020304" pitchFamily="18" charset="0"/>
                <a:cs typeface="Times New Roman" panose="02020603050405020304" pitchFamily="18" charset="0"/>
              </a:rPr>
              <a:t>Ф.Әмирхан</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6012160" y="2476689"/>
            <a:ext cx="2088232" cy="930607"/>
          </a:xfrm>
          <a:prstGeom prst="rect">
            <a:avLst/>
          </a:prstGeom>
          <a:solidFill>
            <a:srgbClr val="CC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dirty="0" smtClean="0">
                <a:solidFill>
                  <a:schemeClr val="bg1"/>
                </a:solidFill>
                <a:latin typeface="Times New Roman" panose="02020603050405020304" pitchFamily="18" charset="0"/>
                <a:cs typeface="Times New Roman" panose="02020603050405020304" pitchFamily="18" charset="0"/>
              </a:rPr>
              <a:t>Тәнкыйди фикерләү технологиясе</a:t>
            </a:r>
          </a:p>
          <a:p>
            <a:pPr algn="r"/>
            <a:r>
              <a:rPr lang="tt-RU" sz="1600" smtClean="0">
                <a:solidFill>
                  <a:schemeClr val="bg1"/>
                </a:solidFill>
                <a:latin typeface="Times New Roman" panose="02020603050405020304" pitchFamily="18" charset="0"/>
                <a:cs typeface="Times New Roman" panose="02020603050405020304" pitchFamily="18" charset="0"/>
              </a:rPr>
              <a:t>М.И.Мәхмүтов</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3454658" y="2410232"/>
            <a:ext cx="2039226" cy="952464"/>
          </a:xfrm>
          <a:prstGeom prst="rect">
            <a:avLst/>
          </a:prstGeom>
          <a:solidFill>
            <a:srgbClr val="CC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dirty="0" smtClean="0">
                <a:solidFill>
                  <a:schemeClr val="bg1"/>
                </a:solidFill>
                <a:latin typeface="Times New Roman" panose="02020603050405020304" pitchFamily="18" charset="0"/>
                <a:cs typeface="Times New Roman" panose="02020603050405020304" pitchFamily="18" charset="0"/>
              </a:rPr>
              <a:t>Белемне тормышта куллана белү</a:t>
            </a:r>
          </a:p>
          <a:p>
            <a:pPr algn="r"/>
            <a:r>
              <a:rPr lang="tt-RU" sz="1600" dirty="0" smtClean="0">
                <a:solidFill>
                  <a:schemeClr val="bg1"/>
                </a:solidFill>
                <a:latin typeface="Times New Roman" panose="02020603050405020304" pitchFamily="18" charset="0"/>
                <a:cs typeface="Times New Roman" panose="02020603050405020304" pitchFamily="18" charset="0"/>
              </a:rPr>
              <a:t>Г.Ибраһим</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5467948" y="1196752"/>
            <a:ext cx="1944216" cy="914400"/>
          </a:xfrm>
          <a:prstGeom prst="rect">
            <a:avLst/>
          </a:prstGeom>
          <a:solidFill>
            <a:srgbClr val="CC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smtClean="0">
                <a:latin typeface="Times New Roman" pitchFamily="18" charset="0"/>
                <a:cs typeface="Times New Roman" pitchFamily="18" charset="0"/>
              </a:rPr>
              <a:t>Креатив </a:t>
            </a:r>
            <a:r>
              <a:rPr lang="ru-RU" sz="1600" dirty="0" err="1" smtClean="0">
                <a:latin typeface="Times New Roman" pitchFamily="18" charset="0"/>
                <a:cs typeface="Times New Roman" pitchFamily="18" charset="0"/>
              </a:rPr>
              <a:t>фикерләү</a:t>
            </a:r>
            <a:r>
              <a:rPr lang="ru-RU" sz="1600" dirty="0" smtClean="0">
                <a:latin typeface="Times New Roman" pitchFamily="18" charset="0"/>
                <a:cs typeface="Times New Roman" pitchFamily="18" charset="0"/>
              </a:rPr>
              <a:t> </a:t>
            </a:r>
            <a:r>
              <a:rPr lang="ru-RU" sz="1600" dirty="0" err="1" smtClean="0">
                <a:latin typeface="Times New Roman" pitchFamily="18" charset="0"/>
                <a:cs typeface="Times New Roman" pitchFamily="18" charset="0"/>
              </a:rPr>
              <a:t>технологиясе</a:t>
            </a:r>
            <a:endParaRPr lang="ru-RU" sz="1600" dirty="0" smtClean="0">
              <a:latin typeface="Times New Roman" pitchFamily="18" charset="0"/>
              <a:cs typeface="Times New Roman" pitchFamily="18" charset="0"/>
            </a:endParaRPr>
          </a:p>
          <a:p>
            <a:pPr algn="r"/>
            <a:r>
              <a:rPr lang="tt-RU" sz="1600" dirty="0" smtClean="0">
                <a:latin typeface="Times New Roman" pitchFamily="18" charset="0"/>
                <a:cs typeface="Times New Roman" pitchFamily="18" charset="0"/>
              </a:rPr>
              <a:t>А.Г.Яхин</a:t>
            </a:r>
            <a:endParaRPr lang="ru-RU" sz="1600" dirty="0">
              <a:latin typeface="Times New Roman" pitchFamily="18" charset="0"/>
              <a:cs typeface="Times New Roman" pitchFamily="18" charset="0"/>
            </a:endParaRPr>
          </a:p>
        </p:txBody>
      </p:sp>
      <p:sp>
        <p:nvSpPr>
          <p:cNvPr id="12" name="Прямоугольник 11"/>
          <p:cNvSpPr/>
          <p:nvPr/>
        </p:nvSpPr>
        <p:spPr>
          <a:xfrm>
            <a:off x="1835696" y="1196752"/>
            <a:ext cx="1944216" cy="914400"/>
          </a:xfrm>
          <a:prstGeom prst="rect">
            <a:avLst/>
          </a:prstGeom>
          <a:solidFill>
            <a:srgbClr val="CC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dirty="0" smtClean="0">
                <a:solidFill>
                  <a:schemeClr val="bg1"/>
                </a:solidFill>
                <a:latin typeface="Times New Roman" panose="02020603050405020304" pitchFamily="18" charset="0"/>
                <a:cs typeface="Times New Roman" panose="02020603050405020304" pitchFamily="18" charset="0"/>
              </a:rPr>
              <a:t>Иҗади фикерләү, төркемләп  эшләү</a:t>
            </a:r>
          </a:p>
          <a:p>
            <a:pPr algn="r"/>
            <a:r>
              <a:rPr lang="tt-RU" sz="1600" dirty="0" smtClean="0">
                <a:solidFill>
                  <a:schemeClr val="bg1"/>
                </a:solidFill>
                <a:latin typeface="Times New Roman" panose="02020603050405020304" pitchFamily="18" charset="0"/>
                <a:cs typeface="Times New Roman" panose="02020603050405020304" pitchFamily="18" charset="0"/>
              </a:rPr>
              <a:t>Ә.З.Рәхимов</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3779912" y="138336"/>
            <a:ext cx="1633190" cy="734338"/>
          </a:xfrm>
          <a:prstGeom prst="rect">
            <a:avLst/>
          </a:prstGeom>
          <a:solidFill>
            <a:srgbClr val="CC66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4000" dirty="0" smtClean="0">
                <a:solidFill>
                  <a:schemeClr val="bg1"/>
                </a:solidFill>
                <a:latin typeface="Times New Roman" panose="02020603050405020304" pitchFamily="18" charset="0"/>
                <a:cs typeface="Times New Roman" panose="02020603050405020304" pitchFamily="18" charset="0"/>
              </a:rPr>
              <a:t>ФДБС</a:t>
            </a:r>
            <a:endParaRPr lang="ru-RU" sz="4000" dirty="0">
              <a:solidFill>
                <a:schemeClr val="bg1"/>
              </a:solidFill>
              <a:latin typeface="Times New Roman" panose="02020603050405020304" pitchFamily="18" charset="0"/>
              <a:cs typeface="Times New Roman" panose="02020603050405020304" pitchFamily="18" charset="0"/>
            </a:endParaRPr>
          </a:p>
        </p:txBody>
      </p:sp>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722355">
            <a:off x="4563099" y="1423845"/>
            <a:ext cx="658813"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617084">
            <a:off x="2894259" y="2937840"/>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142079">
            <a:off x="2955446" y="2142981"/>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147921">
            <a:off x="895253" y="1483786"/>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799429">
            <a:off x="2268034" y="538967"/>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230675">
            <a:off x="168736" y="2827733"/>
            <a:ext cx="749969" cy="76570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 descr="C:\Users\NazipovaNN\Desktop\08-19-coda-32-tips-and-trick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800773">
            <a:off x="2131012" y="3158816"/>
            <a:ext cx="399382" cy="40776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635805">
            <a:off x="6113204" y="370094"/>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9895527">
            <a:off x="7487706" y="1669293"/>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585133">
            <a:off x="3869257" y="1320243"/>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72438" y="4560604"/>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21935" y="4570500"/>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4595089">
            <a:off x="5586202" y="4678859"/>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5141826">
            <a:off x="5285817" y="3261012"/>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4965116">
            <a:off x="4245149" y="3358105"/>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NazipovaNN\Desktop\08-19-coda-32-tips-and-trick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1683602">
            <a:off x="6837286" y="3384382"/>
            <a:ext cx="492701" cy="50303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7890099" y="3139916"/>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9171635">
            <a:off x="5424653" y="2300876"/>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8769605">
            <a:off x="3197888" y="3991363"/>
            <a:ext cx="513540" cy="52431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6787702" y="538966"/>
            <a:ext cx="653703" cy="66741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 descr="C:\Users\NazipovaNN\Desktop\08-19-coda-32-tips-and-trick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8100392" y="2300875"/>
            <a:ext cx="653703" cy="66741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78270" y="4007315"/>
            <a:ext cx="2073234" cy="1077218"/>
          </a:xfrm>
          <a:prstGeom prst="rect">
            <a:avLst/>
          </a:prstGeom>
          <a:noFill/>
        </p:spPr>
        <p:txBody>
          <a:bodyPr wrap="square" rtlCol="0">
            <a:spAutoFit/>
          </a:bodyPr>
          <a:lstStyle/>
          <a:p>
            <a:r>
              <a:rPr lang="tt-RU" sz="1600" dirty="0" smtClean="0">
                <a:solidFill>
                  <a:schemeClr val="bg1"/>
                </a:solidFill>
                <a:latin typeface="Times New Roman" panose="02020603050405020304" pitchFamily="18" charset="0"/>
                <a:cs typeface="Times New Roman" panose="02020603050405020304" pitchFamily="18" charset="0"/>
              </a:rPr>
              <a:t>Балаларның яшь</a:t>
            </a:r>
          </a:p>
          <a:p>
            <a:r>
              <a:rPr lang="tt-RU" sz="1600" dirty="0">
                <a:solidFill>
                  <a:schemeClr val="bg1"/>
                </a:solidFill>
                <a:latin typeface="Times New Roman" panose="02020603050405020304" pitchFamily="18" charset="0"/>
                <a:cs typeface="Times New Roman" panose="02020603050405020304" pitchFamily="18" charset="0"/>
              </a:rPr>
              <a:t>ү</a:t>
            </a:r>
            <a:r>
              <a:rPr lang="tt-RU" sz="1600" dirty="0" smtClean="0">
                <a:solidFill>
                  <a:schemeClr val="bg1"/>
                </a:solidFill>
                <a:latin typeface="Times New Roman" panose="02020603050405020304" pitchFamily="18" charset="0"/>
                <a:cs typeface="Times New Roman" panose="02020603050405020304" pitchFamily="18" charset="0"/>
              </a:rPr>
              <a:t>зенчәлекләрен</a:t>
            </a:r>
          </a:p>
          <a:p>
            <a:r>
              <a:rPr lang="tt-RU" sz="1600" dirty="0" smtClean="0">
                <a:solidFill>
                  <a:schemeClr val="bg1"/>
                </a:solidFill>
                <a:latin typeface="Times New Roman" panose="02020603050405020304" pitchFamily="18" charset="0"/>
                <a:cs typeface="Times New Roman" panose="02020603050405020304" pitchFamily="18" charset="0"/>
              </a:rPr>
              <a:t> исәпкә алып укыту</a:t>
            </a:r>
          </a:p>
          <a:p>
            <a:pPr algn="r"/>
            <a:r>
              <a:rPr lang="tt-RU" sz="1600" dirty="0" smtClean="0">
                <a:solidFill>
                  <a:schemeClr val="bg1"/>
                </a:solidFill>
                <a:latin typeface="Times New Roman" panose="02020603050405020304" pitchFamily="18" charset="0"/>
                <a:cs typeface="Times New Roman" panose="02020603050405020304" pitchFamily="18" charset="0"/>
              </a:rPr>
              <a:t>Ш.Мәрҗәни</a:t>
            </a:r>
            <a:endParaRPr lang="ru-RU" sz="1600" dirty="0">
              <a:solidFill>
                <a:schemeClr val="bg1"/>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683568" y="3691813"/>
            <a:ext cx="2537542" cy="1077218"/>
          </a:xfrm>
          <a:prstGeom prst="rect">
            <a:avLst/>
          </a:prstGeom>
          <a:noFill/>
        </p:spPr>
        <p:txBody>
          <a:bodyPr wrap="square" rtlCol="0">
            <a:spAutoFit/>
          </a:bodyPr>
          <a:lstStyle/>
          <a:p>
            <a:r>
              <a:rPr lang="tt-RU" sz="1600" dirty="0" smtClean="0">
                <a:solidFill>
                  <a:schemeClr val="bg1"/>
                </a:solidFill>
                <a:latin typeface="Times New Roman" panose="02020603050405020304" pitchFamily="18" charset="0"/>
                <a:cs typeface="Times New Roman" panose="02020603050405020304" pitchFamily="18" charset="0"/>
              </a:rPr>
              <a:t>Укучыларның рухи</a:t>
            </a:r>
          </a:p>
          <a:p>
            <a:r>
              <a:rPr lang="tt-RU" sz="1600" dirty="0" smtClean="0">
                <a:solidFill>
                  <a:schemeClr val="bg1"/>
                </a:solidFill>
                <a:latin typeface="Times New Roman" panose="02020603050405020304" pitchFamily="18" charset="0"/>
                <a:cs typeface="Times New Roman" panose="02020603050405020304" pitchFamily="18" charset="0"/>
              </a:rPr>
              <a:t> һәм физик сәламәтлеген</a:t>
            </a:r>
          </a:p>
          <a:p>
            <a:r>
              <a:rPr lang="tt-RU" sz="1600" dirty="0" smtClean="0">
                <a:solidFill>
                  <a:schemeClr val="bg1"/>
                </a:solidFill>
                <a:latin typeface="Times New Roman" panose="02020603050405020304" pitchFamily="18" charset="0"/>
                <a:cs typeface="Times New Roman" panose="02020603050405020304" pitchFamily="18" charset="0"/>
              </a:rPr>
              <a:t> кайгырту</a:t>
            </a:r>
          </a:p>
          <a:p>
            <a:pPr algn="r"/>
            <a:r>
              <a:rPr lang="tt-RU" sz="1600" dirty="0" smtClean="0">
                <a:solidFill>
                  <a:schemeClr val="bg1"/>
                </a:solidFill>
                <a:latin typeface="Times New Roman" panose="02020603050405020304" pitchFamily="18" charset="0"/>
                <a:cs typeface="Times New Roman" panose="02020603050405020304" pitchFamily="18" charset="0"/>
              </a:rPr>
              <a:t>К.Насыйри</a:t>
            </a:r>
            <a:endParaRPr lang="ru-RU" sz="1600" dirty="0">
              <a:solidFill>
                <a:schemeClr val="bg1"/>
              </a:solidFill>
              <a:latin typeface="Times New Roman" panose="02020603050405020304" pitchFamily="18" charset="0"/>
              <a:cs typeface="Times New Roman" panose="02020603050405020304" pitchFamily="18" charset="0"/>
            </a:endParaRPr>
          </a:p>
        </p:txBody>
      </p:sp>
      <p:pic>
        <p:nvPicPr>
          <p:cNvPr id="36" name="Picture 3" descr="C:\Users\NazipovaNN\Desktop\08-19-coda-32-tips-and-trick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800773">
            <a:off x="1143747" y="3219045"/>
            <a:ext cx="399382" cy="40776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 descr="C:\Users\NazipovaNN\Desktop\08-19-coda-32-tips-and-trick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800773">
            <a:off x="3917308" y="1970497"/>
            <a:ext cx="399382" cy="40776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 descr="C:\Users\NazipovaNN\Desktop\08-19-coda-32-tips-and-trick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4800773">
            <a:off x="3026450" y="623680"/>
            <a:ext cx="399382" cy="407761"/>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 descr="C:\Users\NazipovaNN\Desktop\08-19-coda-32-tips-and-trick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0485450">
            <a:off x="4995926" y="1959748"/>
            <a:ext cx="399382" cy="4077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991474" y="193598"/>
            <a:ext cx="871537" cy="111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009260"/>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6146" name="Picture 2"/>
          <p:cNvPicPr>
            <a:picLocks noGrp="1" noChangeAspect="1" noChangeArrowheads="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856636" y="548680"/>
            <a:ext cx="7531788" cy="5381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19816" y="2251709"/>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44208" y="2614611"/>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09183" y="1827846"/>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79233" y="2041556"/>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39752" y="1124744"/>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2"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57428" y="700881"/>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3"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7147" y="989486"/>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4"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4841" y="1594326"/>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5"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04727" y="1081879"/>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6"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360119">
            <a:off x="2087600" y="2415579"/>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7"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27616" y="2828147"/>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8" name="Picture 1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4262702">
            <a:off x="5227482" y="3897732"/>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9"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093679">
            <a:off x="6688969" y="3705585"/>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0" name="Picture 1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1124130">
            <a:off x="631652" y="2310087"/>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1" name="Picture 1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979613" y="3034068"/>
            <a:ext cx="519545" cy="527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3" descr="C:\Users\NazipovaNN\Desktop\08-19-coda-32-tips-and-trick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9991038">
            <a:off x="3494434" y="1463724"/>
            <a:ext cx="350460" cy="357812"/>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713297">
            <a:off x="538923" y="1213487"/>
            <a:ext cx="835025" cy="84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9991038">
            <a:off x="3362247" y="769028"/>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1351977">
            <a:off x="1397486" y="2546461"/>
            <a:ext cx="536026" cy="54727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3400018">
            <a:off x="318799" y="1861693"/>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4522055">
            <a:off x="7502413" y="3499126"/>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9991038">
            <a:off x="6492422" y="1671978"/>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9991038">
            <a:off x="7214814" y="1508529"/>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9991038">
            <a:off x="5051749" y="967308"/>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6200000">
            <a:off x="3738624" y="3265498"/>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95978">
            <a:off x="2714106" y="2887416"/>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9991038">
            <a:off x="2515163" y="759998"/>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9991038">
            <a:off x="3637520" y="1843062"/>
            <a:ext cx="572770" cy="58478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 descr="C:\Users\NazipovaNN\Desktop\08-19-coda-32-tips-and-tricks.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9991038">
            <a:off x="4409851" y="1706149"/>
            <a:ext cx="485594" cy="495782"/>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9991038">
            <a:off x="5717130" y="2569803"/>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 descr="C:\Users\NazipovaNN\Desktop\08-19-coda-32-tips-and-tricks.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1332968">
            <a:off x="2884541" y="2570655"/>
            <a:ext cx="470470" cy="48034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084517" y="2776000"/>
            <a:ext cx="1314445" cy="785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662584" y="1207765"/>
            <a:ext cx="1552354" cy="927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468438" y="1434644"/>
            <a:ext cx="1781950" cy="1064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603077" y="1207765"/>
            <a:ext cx="1487525" cy="888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19908" y="2943527"/>
            <a:ext cx="1515230" cy="905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1514" y="1681984"/>
            <a:ext cx="1552354" cy="9276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874084" y="1858436"/>
            <a:ext cx="927100"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05112" y="1052988"/>
            <a:ext cx="1515230" cy="9055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741739" y="2136173"/>
            <a:ext cx="927100"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801520" y="2155389"/>
            <a:ext cx="1477712" cy="883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319213" y="2034992"/>
            <a:ext cx="1362309" cy="814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373028" y="960455"/>
            <a:ext cx="1279620" cy="764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050279" y="2254748"/>
            <a:ext cx="1362309" cy="814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351938" y="2914844"/>
            <a:ext cx="1585710" cy="947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14734" y="2179912"/>
            <a:ext cx="927100"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074525" y="2595951"/>
            <a:ext cx="927100"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12"/>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86866" y="3681101"/>
            <a:ext cx="927100"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3" descr="C:\Users\NazipovaNN\Desktop\08-19-coda-32-tips-and-tricks.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9991038">
            <a:off x="3914849" y="2651689"/>
            <a:ext cx="384080" cy="558518"/>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9991038">
            <a:off x="4745652" y="1693210"/>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7470689">
            <a:off x="4627086" y="1269347"/>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6919836">
            <a:off x="2085892" y="1126700"/>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6126287">
            <a:off x="1590907" y="1890609"/>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3432476">
            <a:off x="4779541" y="2454690"/>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59"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710963">
            <a:off x="5567379" y="1441300"/>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60"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5334691">
            <a:off x="5960758" y="3814521"/>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61"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8833728">
            <a:off x="4414559" y="4042335"/>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62"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2532260">
            <a:off x="4952020" y="3266113"/>
            <a:ext cx="547041" cy="558518"/>
          </a:xfrm>
          <a:prstGeom prst="rect">
            <a:avLst/>
          </a:prstGeom>
          <a:noFill/>
          <a:extLst>
            <a:ext uri="{909E8E84-426E-40DD-AFC4-6F175D3DCCD1}">
              <a14:hiddenFill xmlns:a14="http://schemas.microsoft.com/office/drawing/2010/main">
                <a:solidFill>
                  <a:srgbClr val="FFFFFF"/>
                </a:solidFill>
              </a14:hiddenFill>
            </a:ext>
          </a:extLst>
        </p:spPr>
      </p:pic>
      <p:pic>
        <p:nvPicPr>
          <p:cNvPr id="4" name="конец.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cstate="print"/>
          <a:stretch>
            <a:fillRect/>
          </a:stretch>
        </p:blipFill>
        <p:spPr>
          <a:xfrm>
            <a:off x="4267200" y="3124200"/>
            <a:ext cx="609600" cy="609600"/>
          </a:xfrm>
          <a:prstGeom prst="rect">
            <a:avLst/>
          </a:prstGeom>
        </p:spPr>
      </p:pic>
      <p:sp>
        <p:nvSpPr>
          <p:cNvPr id="5" name="TextBox 4"/>
          <p:cNvSpPr txBox="1"/>
          <p:nvPr/>
        </p:nvSpPr>
        <p:spPr>
          <a:xfrm>
            <a:off x="5108498" y="4854149"/>
            <a:ext cx="3292704" cy="1631216"/>
          </a:xfrm>
          <a:prstGeom prst="rect">
            <a:avLst/>
          </a:prstGeom>
          <a:noFill/>
        </p:spPr>
        <p:txBody>
          <a:bodyPr wrap="square" rtlCol="0">
            <a:spAutoFit/>
          </a:bodyPr>
          <a:lstStyle/>
          <a:p>
            <a:r>
              <a:rPr lang="tt-RU" sz="2000" i="1" dirty="0" smtClean="0">
                <a:solidFill>
                  <a:schemeClr val="accent2">
                    <a:lumMod val="50000"/>
                  </a:schemeClr>
                </a:solidFill>
                <a:latin typeface="Times New Roman" pitchFamily="18" charset="0"/>
                <a:cs typeface="Times New Roman" pitchFamily="18" charset="0"/>
              </a:rPr>
              <a:t>Рәхмәтлебез бөекләргә,</a:t>
            </a:r>
          </a:p>
          <a:p>
            <a:r>
              <a:rPr lang="tt-RU" sz="2000" i="1" dirty="0" smtClean="0">
                <a:solidFill>
                  <a:schemeClr val="accent2">
                    <a:lumMod val="50000"/>
                  </a:schemeClr>
                </a:solidFill>
                <a:latin typeface="Times New Roman" pitchFamily="18" charset="0"/>
                <a:cs typeface="Times New Roman" pitchFamily="18" charset="0"/>
              </a:rPr>
              <a:t>Өйрәткәннәр белгәннәрен,</a:t>
            </a:r>
          </a:p>
          <a:p>
            <a:r>
              <a:rPr lang="tt-RU" sz="2000" i="1" dirty="0" smtClean="0">
                <a:solidFill>
                  <a:schemeClr val="accent2">
                    <a:lumMod val="50000"/>
                  </a:schemeClr>
                </a:solidFill>
                <a:latin typeface="Times New Roman" pitchFamily="18" charset="0"/>
                <a:cs typeface="Times New Roman" pitchFamily="18" charset="0"/>
              </a:rPr>
              <a:t>Без киләчәк буыннарга</a:t>
            </a:r>
          </a:p>
          <a:p>
            <a:r>
              <a:rPr lang="tt-RU" sz="2000" i="1" dirty="0" smtClean="0">
                <a:solidFill>
                  <a:schemeClr val="accent2">
                    <a:lumMod val="50000"/>
                  </a:schemeClr>
                </a:solidFill>
                <a:latin typeface="Times New Roman" pitchFamily="18" charset="0"/>
                <a:cs typeface="Times New Roman" pitchFamily="18" charset="0"/>
              </a:rPr>
              <a:t>Өйрәтербез белмәгәнен.</a:t>
            </a:r>
          </a:p>
          <a:p>
            <a:pPr algn="r"/>
            <a:r>
              <a:rPr lang="tt-RU" sz="2000" i="1" dirty="0" smtClean="0">
                <a:solidFill>
                  <a:schemeClr val="accent2">
                    <a:lumMod val="50000"/>
                  </a:schemeClr>
                </a:solidFill>
                <a:latin typeface="Times New Roman" pitchFamily="18" charset="0"/>
                <a:cs typeface="Times New Roman" pitchFamily="18" charset="0"/>
              </a:rPr>
              <a:t>Динара Миннекаева</a:t>
            </a:r>
            <a:endParaRPr lang="ru-RU" sz="2000" i="1" dirty="0">
              <a:solidFill>
                <a:schemeClr val="accent2">
                  <a:lumMod val="50000"/>
                </a:schemeClr>
              </a:solidFill>
              <a:latin typeface="Times New Roman" pitchFamily="18" charset="0"/>
              <a:cs typeface="Times New Roman" pitchFamily="18" charset="0"/>
            </a:endParaRPr>
          </a:p>
        </p:txBody>
      </p:sp>
      <p:pic>
        <p:nvPicPr>
          <p:cNvPr id="6"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913385" y="246959"/>
            <a:ext cx="2048526" cy="136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3" descr="C:\Users\Нуриса\Desktop\888 - копия.gif"/>
          <p:cNvPicPr>
            <a:picLocks noChangeAspect="1" noChangeArrowheads="1" noCrop="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8748464" y="4005064"/>
            <a:ext cx="2532879" cy="1688586"/>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95978">
            <a:off x="2074432" y="2951824"/>
            <a:ext cx="685432" cy="699812"/>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3" descr="C:\Users\NazipovaNN\Desktop\08-19-coda-32-tips-and-tricks.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95978">
            <a:off x="1568468" y="2941798"/>
            <a:ext cx="537413" cy="548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96251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1999"/>
                                          </p:stCondLst>
                                        </p:cTn>
                                        <p:tgtEl>
                                          <p:spTgt spid="38"/>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0"/>
                                  </p:stCondLst>
                                  <p:childTnLst>
                                    <p:set>
                                      <p:cBhvr>
                                        <p:cTn id="12" dur="1" fill="hold">
                                          <p:stCondLst>
                                            <p:cond delay="1999"/>
                                          </p:stCondLst>
                                        </p:cTn>
                                        <p:tgtEl>
                                          <p:spTgt spid="37"/>
                                        </p:tgtEl>
                                        <p:attrNameLst>
                                          <p:attrName>style.visibility</p:attrName>
                                        </p:attrNameLst>
                                      </p:cBhvr>
                                      <p:to>
                                        <p:strVal val="visible"/>
                                      </p:to>
                                    </p:set>
                                  </p:childTnLst>
                                </p:cTn>
                              </p:par>
                            </p:childTnLst>
                          </p:cTn>
                        </p:par>
                        <p:par>
                          <p:cTn id="13" fill="hold">
                            <p:stCondLst>
                              <p:cond delay="4000"/>
                            </p:stCondLst>
                            <p:childTnLst>
                              <p:par>
                                <p:cTn id="14" presetID="1" presetClass="entr" presetSubtype="0" fill="hold" nodeType="afterEffect">
                                  <p:stCondLst>
                                    <p:cond delay="0"/>
                                  </p:stCondLst>
                                  <p:childTnLst>
                                    <p:set>
                                      <p:cBhvr>
                                        <p:cTn id="15" dur="1" fill="hold">
                                          <p:stCondLst>
                                            <p:cond delay="1999"/>
                                          </p:stCondLst>
                                        </p:cTn>
                                        <p:tgtEl>
                                          <p:spTgt spid="39"/>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nodeType="afterEffect">
                                  <p:stCondLst>
                                    <p:cond delay="0"/>
                                  </p:stCondLst>
                                  <p:childTnLst>
                                    <p:set>
                                      <p:cBhvr>
                                        <p:cTn id="18" dur="1" fill="hold">
                                          <p:stCondLst>
                                            <p:cond delay="1999"/>
                                          </p:stCondLst>
                                        </p:cTn>
                                        <p:tgtEl>
                                          <p:spTgt spid="40"/>
                                        </p:tgtEl>
                                        <p:attrNameLst>
                                          <p:attrName>style.visibility</p:attrName>
                                        </p:attrNameLst>
                                      </p:cBhvr>
                                      <p:to>
                                        <p:strVal val="visible"/>
                                      </p:to>
                                    </p:set>
                                  </p:childTnLst>
                                </p:cTn>
                              </p:par>
                            </p:childTnLst>
                          </p:cTn>
                        </p:par>
                        <p:par>
                          <p:cTn id="19" fill="hold">
                            <p:stCondLst>
                              <p:cond delay="8000"/>
                            </p:stCondLst>
                            <p:childTnLst>
                              <p:par>
                                <p:cTn id="20" presetID="1" presetClass="entr" presetSubtype="0" fill="hold" nodeType="afterEffect">
                                  <p:stCondLst>
                                    <p:cond delay="0"/>
                                  </p:stCondLst>
                                  <p:childTnLst>
                                    <p:set>
                                      <p:cBhvr>
                                        <p:cTn id="21" dur="1" fill="hold">
                                          <p:stCondLst>
                                            <p:cond delay="2249"/>
                                          </p:stCondLst>
                                        </p:cTn>
                                        <p:tgtEl>
                                          <p:spTgt spid="48"/>
                                        </p:tgtEl>
                                        <p:attrNameLst>
                                          <p:attrName>style.visibility</p:attrName>
                                        </p:attrNameLst>
                                      </p:cBhvr>
                                      <p:to>
                                        <p:strVal val="visible"/>
                                      </p:to>
                                    </p:set>
                                  </p:childTnLst>
                                </p:cTn>
                              </p:par>
                            </p:childTnLst>
                          </p:cTn>
                        </p:par>
                        <p:par>
                          <p:cTn id="22" fill="hold">
                            <p:stCondLst>
                              <p:cond delay="10250"/>
                            </p:stCondLst>
                            <p:childTnLst>
                              <p:par>
                                <p:cTn id="23" presetID="1" presetClass="entr" presetSubtype="0" fill="hold" nodeType="afterEffect">
                                  <p:stCondLst>
                                    <p:cond delay="0"/>
                                  </p:stCondLst>
                                  <p:childTnLst>
                                    <p:set>
                                      <p:cBhvr>
                                        <p:cTn id="24" dur="1" fill="hold">
                                          <p:stCondLst>
                                            <p:cond delay="2249"/>
                                          </p:stCondLst>
                                        </p:cTn>
                                        <p:tgtEl>
                                          <p:spTgt spid="41"/>
                                        </p:tgtEl>
                                        <p:attrNameLst>
                                          <p:attrName>style.visibility</p:attrName>
                                        </p:attrNameLst>
                                      </p:cBhvr>
                                      <p:to>
                                        <p:strVal val="visible"/>
                                      </p:to>
                                    </p:set>
                                  </p:childTnLst>
                                </p:cTn>
                              </p:par>
                            </p:childTnLst>
                          </p:cTn>
                        </p:par>
                        <p:par>
                          <p:cTn id="25" fill="hold">
                            <p:stCondLst>
                              <p:cond delay="12500"/>
                            </p:stCondLst>
                            <p:childTnLst>
                              <p:par>
                                <p:cTn id="26" presetID="1" presetClass="entr" presetSubtype="0" fill="hold" nodeType="afterEffect">
                                  <p:stCondLst>
                                    <p:cond delay="0"/>
                                  </p:stCondLst>
                                  <p:childTnLst>
                                    <p:set>
                                      <p:cBhvr>
                                        <p:cTn id="27" dur="1" fill="hold">
                                          <p:stCondLst>
                                            <p:cond delay="1999"/>
                                          </p:stCondLst>
                                        </p:cTn>
                                        <p:tgtEl>
                                          <p:spTgt spid="49"/>
                                        </p:tgtEl>
                                        <p:attrNameLst>
                                          <p:attrName>style.visibility</p:attrName>
                                        </p:attrNameLst>
                                      </p:cBhvr>
                                      <p:to>
                                        <p:strVal val="visible"/>
                                      </p:to>
                                    </p:set>
                                  </p:childTnLst>
                                </p:cTn>
                              </p:par>
                            </p:childTnLst>
                          </p:cTn>
                        </p:par>
                        <p:par>
                          <p:cTn id="28" fill="hold">
                            <p:stCondLst>
                              <p:cond delay="14500"/>
                            </p:stCondLst>
                            <p:childTnLst>
                              <p:par>
                                <p:cTn id="29" presetID="22" presetClass="entr" presetSubtype="8" fill="hold" nodeType="after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Effect transition="in" filter="wipe(left)">
                                      <p:cBhvr>
                                        <p:cTn id="31" dur="2000"/>
                                        <p:tgtEl>
                                          <p:spTgt spid="5">
                                            <p:txEl>
                                              <p:pRg st="0" end="0"/>
                                            </p:txEl>
                                          </p:spTgt>
                                        </p:tgtEl>
                                      </p:cBhvr>
                                    </p:animEffect>
                                  </p:childTnLst>
                                </p:cTn>
                              </p:par>
                            </p:childTnLst>
                          </p:cTn>
                        </p:par>
                        <p:par>
                          <p:cTn id="32" fill="hold">
                            <p:stCondLst>
                              <p:cond delay="16500"/>
                            </p:stCondLst>
                            <p:childTnLst>
                              <p:par>
                                <p:cTn id="33" presetID="22" presetClass="entr" presetSubtype="8" fill="hold" nodeType="after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wipe(left)">
                                      <p:cBhvr>
                                        <p:cTn id="35" dur="2000"/>
                                        <p:tgtEl>
                                          <p:spTgt spid="5">
                                            <p:txEl>
                                              <p:pRg st="1" end="1"/>
                                            </p:txEl>
                                          </p:spTgt>
                                        </p:tgtEl>
                                      </p:cBhvr>
                                    </p:animEffect>
                                  </p:childTnLst>
                                </p:cTn>
                              </p:par>
                            </p:childTnLst>
                          </p:cTn>
                        </p:par>
                        <p:par>
                          <p:cTn id="36" fill="hold">
                            <p:stCondLst>
                              <p:cond delay="18500"/>
                            </p:stCondLst>
                            <p:childTnLst>
                              <p:par>
                                <p:cTn id="37" presetID="22" presetClass="entr" presetSubtype="8" fill="hold" nodeType="afterEffect">
                                  <p:stCondLst>
                                    <p:cond delay="0"/>
                                  </p:stCondLst>
                                  <p:childTnLst>
                                    <p:set>
                                      <p:cBhvr>
                                        <p:cTn id="38" dur="1" fill="hold">
                                          <p:stCondLst>
                                            <p:cond delay="0"/>
                                          </p:stCondLst>
                                        </p:cTn>
                                        <p:tgtEl>
                                          <p:spTgt spid="5">
                                            <p:txEl>
                                              <p:pRg st="2" end="2"/>
                                            </p:txEl>
                                          </p:spTgt>
                                        </p:tgtEl>
                                        <p:attrNameLst>
                                          <p:attrName>style.visibility</p:attrName>
                                        </p:attrNameLst>
                                      </p:cBhvr>
                                      <p:to>
                                        <p:strVal val="visible"/>
                                      </p:to>
                                    </p:set>
                                    <p:animEffect transition="in" filter="wipe(left)">
                                      <p:cBhvr>
                                        <p:cTn id="39" dur="2250"/>
                                        <p:tgtEl>
                                          <p:spTgt spid="5">
                                            <p:txEl>
                                              <p:pRg st="2" end="2"/>
                                            </p:txEl>
                                          </p:spTgt>
                                        </p:tgtEl>
                                      </p:cBhvr>
                                    </p:animEffect>
                                  </p:childTnLst>
                                </p:cTn>
                              </p:par>
                            </p:childTnLst>
                          </p:cTn>
                        </p:par>
                        <p:par>
                          <p:cTn id="40" fill="hold">
                            <p:stCondLst>
                              <p:cond delay="20750"/>
                            </p:stCondLst>
                            <p:childTnLst>
                              <p:par>
                                <p:cTn id="41" presetID="22" presetClass="entr" presetSubtype="8" fill="hold" nodeType="afterEffect">
                                  <p:stCondLst>
                                    <p:cond delay="0"/>
                                  </p:stCondLst>
                                  <p:childTnLst>
                                    <p:set>
                                      <p:cBhvr>
                                        <p:cTn id="42" dur="1" fill="hold">
                                          <p:stCondLst>
                                            <p:cond delay="0"/>
                                          </p:stCondLst>
                                        </p:cTn>
                                        <p:tgtEl>
                                          <p:spTgt spid="5">
                                            <p:txEl>
                                              <p:pRg st="3" end="3"/>
                                            </p:txEl>
                                          </p:spTgt>
                                        </p:tgtEl>
                                        <p:attrNameLst>
                                          <p:attrName>style.visibility</p:attrName>
                                        </p:attrNameLst>
                                      </p:cBhvr>
                                      <p:to>
                                        <p:strVal val="visible"/>
                                      </p:to>
                                    </p:set>
                                    <p:animEffect transition="in" filter="wipe(left)">
                                      <p:cBhvr>
                                        <p:cTn id="43" dur="2000"/>
                                        <p:tgtEl>
                                          <p:spTgt spid="5">
                                            <p:txEl>
                                              <p:pRg st="3" end="3"/>
                                            </p:txEl>
                                          </p:spTgt>
                                        </p:tgtEl>
                                      </p:cBhvr>
                                    </p:animEffect>
                                  </p:childTnLst>
                                </p:cTn>
                              </p:par>
                            </p:childTnLst>
                          </p:cTn>
                        </p:par>
                        <p:par>
                          <p:cTn id="44" fill="hold">
                            <p:stCondLst>
                              <p:cond delay="22750"/>
                            </p:stCondLst>
                            <p:childTnLst>
                              <p:par>
                                <p:cTn id="45" presetID="22" presetClass="entr" presetSubtype="8" fill="hold" nodeType="afterEffect">
                                  <p:stCondLst>
                                    <p:cond delay="0"/>
                                  </p:stCondLst>
                                  <p:childTnLst>
                                    <p:set>
                                      <p:cBhvr>
                                        <p:cTn id="46" dur="1" fill="hold">
                                          <p:stCondLst>
                                            <p:cond delay="0"/>
                                          </p:stCondLst>
                                        </p:cTn>
                                        <p:tgtEl>
                                          <p:spTgt spid="5">
                                            <p:txEl>
                                              <p:pRg st="4" end="4"/>
                                            </p:txEl>
                                          </p:spTgt>
                                        </p:tgtEl>
                                        <p:attrNameLst>
                                          <p:attrName>style.visibility</p:attrName>
                                        </p:attrNameLst>
                                      </p:cBhvr>
                                      <p:to>
                                        <p:strVal val="visible"/>
                                      </p:to>
                                    </p:set>
                                    <p:animEffect transition="in" filter="wipe(left)">
                                      <p:cBhvr>
                                        <p:cTn id="47" dur="2000"/>
                                        <p:tgtEl>
                                          <p:spTgt spid="5">
                                            <p:txEl>
                                              <p:pRg st="4" end="4"/>
                                            </p:txEl>
                                          </p:spTgt>
                                        </p:tgtEl>
                                      </p:cBhvr>
                                    </p:animEffect>
                                  </p:childTnLst>
                                </p:cTn>
                              </p:par>
                            </p:childTnLst>
                          </p:cTn>
                        </p:par>
                        <p:par>
                          <p:cTn id="48" fill="hold">
                            <p:stCondLst>
                              <p:cond delay="24750"/>
                            </p:stCondLst>
                            <p:childTnLst>
                              <p:par>
                                <p:cTn id="49" presetID="64" presetClass="path" presetSubtype="0" accel="50000" decel="50000" fill="hold" nodeType="afterEffect">
                                  <p:stCondLst>
                                    <p:cond delay="0"/>
                                  </p:stCondLst>
                                  <p:childTnLst>
                                    <p:animMotion origin="layout" path="M 0.03889 -0.12324 L -1.20156 -0.80463 " pathEditMode="relative" rAng="0" ptsTypes="AA">
                                      <p:cBhvr>
                                        <p:cTn id="50" dur="6500" fill="hold"/>
                                        <p:tgtEl>
                                          <p:spTgt spid="66"/>
                                        </p:tgtEl>
                                        <p:attrNameLst>
                                          <p:attrName>ppt_x</p:attrName>
                                          <p:attrName>ppt_y</p:attrName>
                                        </p:attrNameLst>
                                      </p:cBhvr>
                                      <p:rCtr x="-62031" y="-34081"/>
                                    </p:animMotion>
                                  </p:childTnLst>
                                </p:cTn>
                              </p:par>
                            </p:childTnLst>
                          </p:cTn>
                        </p:par>
                      </p:childTnLst>
                    </p:cTn>
                  </p:par>
                </p:childTnLst>
              </p:cTn>
              <p:prevCondLst>
                <p:cond evt="onPrev" delay="0">
                  <p:tgtEl>
                    <p:sldTgt/>
                  </p:tgtEl>
                </p:cond>
              </p:prevCondLst>
              <p:nextCondLst>
                <p:cond evt="onNext" delay="0">
                  <p:tgtEl>
                    <p:sldTgt/>
                  </p:tgtEl>
                </p:cond>
              </p:nextCondLst>
            </p:seq>
            <p:audio>
              <p:cMediaNode vol="20000" numSld="3" showWhenStopped="0">
                <p:cTn id="51" repeatCount="3000" fill="hold" display="0">
                  <p:stCondLst>
                    <p:cond delay="indefinite"/>
                  </p:stCondLst>
                  <p:endCondLst>
                    <p:cond evt="onStopAudio" delay="0">
                      <p:tgtEl>
                        <p:sldTgt/>
                      </p:tgtEl>
                    </p:cond>
                  </p:endCondLst>
                </p:cTn>
                <p:tgtEl>
                  <p:spTgt spid="4"/>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90249" y="59995"/>
            <a:ext cx="2904464" cy="2000853"/>
          </a:xfrm>
          <a:prstGeom prst="rect">
            <a:avLst/>
          </a:prstGeom>
        </p:spPr>
      </p:pic>
      <p:pic>
        <p:nvPicPr>
          <p:cNvPr id="7171" name="Picture 3" descr="C:\Users\Нуриса\Desktop\e7e6523c0962681de8cda1be2513d45c.jpg"/>
          <p:cNvPicPr>
            <a:picLocks noGrp="1" noChangeAspect="1" noChangeArrowheads="1"/>
          </p:cNvPicPr>
          <p:nvPr>
            <p:ph sz="half" idx="2"/>
          </p:nvPr>
        </p:nvPicPr>
        <p:blipFill rotWithShape="1">
          <a:blip r:embed="rId3" cstate="print">
            <a:extLst>
              <a:ext uri="{28A0092B-C50C-407E-A947-70E740481C1C}">
                <a14:useLocalDpi xmlns:a14="http://schemas.microsoft.com/office/drawing/2010/main" val="0"/>
              </a:ext>
            </a:extLst>
          </a:blip>
          <a:srcRect l="8905" t="7744" r="3983" b="3360"/>
          <a:stretch/>
        </p:blipFill>
        <p:spPr bwMode="auto">
          <a:xfrm>
            <a:off x="1475656" y="1484784"/>
            <a:ext cx="3888432" cy="4023360"/>
          </a:xfrm>
          <a:prstGeom prst="rect">
            <a:avLst/>
          </a:prstGeom>
          <a:noFill/>
          <a:extLst>
            <a:ext uri="{909E8E84-426E-40DD-AFC4-6F175D3DCCD1}">
              <a14:hiddenFill xmlns:a14="http://schemas.microsoft.com/office/drawing/2010/main">
                <a:solidFill>
                  <a:srgbClr val="FFFFFF"/>
                </a:solidFill>
              </a14:hiddenFill>
            </a:ext>
          </a:extLst>
        </p:spPr>
      </p:pic>
      <p:sp>
        <p:nvSpPr>
          <p:cNvPr id="5" name="Объект 4"/>
          <p:cNvSpPr>
            <a:spLocks noGrp="1"/>
          </p:cNvSpPr>
          <p:nvPr>
            <p:ph sz="half" idx="1"/>
          </p:nvPr>
        </p:nvSpPr>
        <p:spPr/>
        <p:txBody>
          <a:bodyPr/>
          <a:lstStyle/>
          <a:p>
            <a:endParaRPr lang="ru-RU" dirty="0"/>
          </a:p>
        </p:txBody>
      </p:sp>
      <p:sp>
        <p:nvSpPr>
          <p:cNvPr id="3" name="TextBox 2"/>
          <p:cNvSpPr txBox="1"/>
          <p:nvPr/>
        </p:nvSpPr>
        <p:spPr>
          <a:xfrm>
            <a:off x="4860032" y="764704"/>
            <a:ext cx="4176464" cy="1908215"/>
          </a:xfrm>
          <a:prstGeom prst="rect">
            <a:avLst/>
          </a:prstGeom>
          <a:noFill/>
        </p:spPr>
        <p:txBody>
          <a:bodyPr wrap="square" rtlCol="0">
            <a:spAutoFit/>
          </a:bodyPr>
          <a:lstStyle/>
          <a:p>
            <a:r>
              <a:rPr lang="tt-RU" sz="2000" i="1" dirty="0">
                <a:solidFill>
                  <a:srgbClr val="002060"/>
                </a:solidFill>
                <a:latin typeface="Times New Roman" panose="02020603050405020304" pitchFamily="18" charset="0"/>
                <a:cs typeface="Times New Roman" panose="02020603050405020304" pitchFamily="18" charset="0"/>
              </a:rPr>
              <a:t>Мөгаллим ул чын асылташ кебек,</a:t>
            </a:r>
          </a:p>
          <a:p>
            <a:r>
              <a:rPr lang="tt-RU" sz="2000" i="1" dirty="0">
                <a:solidFill>
                  <a:srgbClr val="002060"/>
                </a:solidFill>
                <a:latin typeface="Times New Roman" panose="02020603050405020304" pitchFamily="18" charset="0"/>
                <a:cs typeface="Times New Roman" panose="02020603050405020304" pitchFamily="18" charset="0"/>
              </a:rPr>
              <a:t>Мөгаллим – ул акыл иясе.</a:t>
            </a:r>
          </a:p>
          <a:p>
            <a:r>
              <a:rPr lang="tt-RU" sz="2000" i="1" dirty="0">
                <a:solidFill>
                  <a:srgbClr val="002060"/>
                </a:solidFill>
                <a:latin typeface="Times New Roman" panose="02020603050405020304" pitchFamily="18" charset="0"/>
                <a:cs typeface="Times New Roman" panose="02020603050405020304" pitchFamily="18" charset="0"/>
              </a:rPr>
              <a:t>Мөгаллим ул газиз әни кебек,</a:t>
            </a:r>
          </a:p>
          <a:p>
            <a:r>
              <a:rPr lang="tt-RU" sz="2000" i="1" dirty="0">
                <a:solidFill>
                  <a:srgbClr val="002060"/>
                </a:solidFill>
                <a:latin typeface="Times New Roman" panose="02020603050405020304" pitchFamily="18" charset="0"/>
                <a:cs typeface="Times New Roman" panose="02020603050405020304" pitchFamily="18" charset="0"/>
              </a:rPr>
              <a:t>Килә аңа башны иясе.</a:t>
            </a:r>
          </a:p>
          <a:p>
            <a:pPr algn="r"/>
            <a:r>
              <a:rPr lang="tt-RU" sz="2000" i="1" dirty="0" smtClean="0">
                <a:solidFill>
                  <a:srgbClr val="002060"/>
                </a:solidFill>
                <a:latin typeface="Times New Roman" panose="02020603050405020304" pitchFamily="18" charset="0"/>
                <a:cs typeface="Times New Roman" panose="02020603050405020304" pitchFamily="18" charset="0"/>
              </a:rPr>
              <a:t>Сөембикә Салихова</a:t>
            </a:r>
            <a:endParaRPr lang="ru-RU" sz="2000" i="1" dirty="0">
              <a:solidFill>
                <a:srgbClr val="002060"/>
              </a:solidFill>
              <a:latin typeface="Times New Roman" panose="02020603050405020304" pitchFamily="18" charset="0"/>
              <a:cs typeface="Times New Roman" panose="02020603050405020304" pitchFamily="18" charset="0"/>
            </a:endParaRPr>
          </a:p>
          <a:p>
            <a:endParaRPr lang="ru-RU" dirty="0">
              <a:solidFill>
                <a:srgbClr val="336600"/>
              </a:solidFill>
            </a:endParaRPr>
          </a:p>
        </p:txBody>
      </p:sp>
      <p:pic>
        <p:nvPicPr>
          <p:cNvPr id="1027" name="Picture 3" descr="C:\Users\Нуриса\Desktop\888 - копия.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48464" y="4005064"/>
            <a:ext cx="2532879" cy="1688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33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wipe(down)">
                                      <p:cBhvr>
                                        <p:cTn id="7" dur="10250"/>
                                        <p:tgtEl>
                                          <p:spTgt spid="7171"/>
                                        </p:tgtEl>
                                      </p:cBhvr>
                                    </p:animEffect>
                                  </p:childTnLst>
                                </p:cTn>
                              </p:par>
                            </p:childTnLst>
                          </p:cTn>
                        </p:par>
                        <p:par>
                          <p:cTn id="8" fill="hold">
                            <p:stCondLst>
                              <p:cond delay="10250"/>
                            </p:stCondLst>
                            <p:childTnLst>
                              <p:par>
                                <p:cTn id="9" presetID="22" presetClass="entr" presetSubtype="8" fill="hold"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wipe(left)">
                                      <p:cBhvr>
                                        <p:cTn id="11" dur="2000"/>
                                        <p:tgtEl>
                                          <p:spTgt spid="3">
                                            <p:txEl>
                                              <p:pRg st="0" end="0"/>
                                            </p:txEl>
                                          </p:spTgt>
                                        </p:tgtEl>
                                      </p:cBhvr>
                                    </p:animEffect>
                                  </p:childTnLst>
                                </p:cTn>
                              </p:par>
                            </p:childTnLst>
                          </p:cTn>
                        </p:par>
                        <p:par>
                          <p:cTn id="12" fill="hold">
                            <p:stCondLst>
                              <p:cond delay="12250"/>
                            </p:stCondLst>
                            <p:childTnLst>
                              <p:par>
                                <p:cTn id="13" presetID="22" presetClass="entr" presetSubtype="8" fill="hold"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2000"/>
                                        <p:tgtEl>
                                          <p:spTgt spid="3">
                                            <p:txEl>
                                              <p:pRg st="1" end="1"/>
                                            </p:txEl>
                                          </p:spTgt>
                                        </p:tgtEl>
                                      </p:cBhvr>
                                    </p:animEffect>
                                  </p:childTnLst>
                                </p:cTn>
                              </p:par>
                            </p:childTnLst>
                          </p:cTn>
                        </p:par>
                        <p:par>
                          <p:cTn id="16" fill="hold">
                            <p:stCondLst>
                              <p:cond delay="14250"/>
                            </p:stCondLst>
                            <p:childTnLst>
                              <p:par>
                                <p:cTn id="17" presetID="22" presetClass="entr" presetSubtype="8" fill="hold"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left)">
                                      <p:cBhvr>
                                        <p:cTn id="19" dur="2000"/>
                                        <p:tgtEl>
                                          <p:spTgt spid="3">
                                            <p:txEl>
                                              <p:pRg st="2" end="2"/>
                                            </p:txEl>
                                          </p:spTgt>
                                        </p:tgtEl>
                                      </p:cBhvr>
                                    </p:animEffect>
                                  </p:childTnLst>
                                </p:cTn>
                              </p:par>
                            </p:childTnLst>
                          </p:cTn>
                        </p:par>
                        <p:par>
                          <p:cTn id="20" fill="hold">
                            <p:stCondLst>
                              <p:cond delay="16250"/>
                            </p:stCondLst>
                            <p:childTnLst>
                              <p:par>
                                <p:cTn id="21" presetID="22" presetClass="entr" presetSubtype="8" fill="hold"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wipe(left)">
                                      <p:cBhvr>
                                        <p:cTn id="23" dur="2250"/>
                                        <p:tgtEl>
                                          <p:spTgt spid="3">
                                            <p:txEl>
                                              <p:pRg st="3" end="3"/>
                                            </p:txEl>
                                          </p:spTgt>
                                        </p:tgtEl>
                                      </p:cBhvr>
                                    </p:animEffect>
                                  </p:childTnLst>
                                </p:cTn>
                              </p:par>
                            </p:childTnLst>
                          </p:cTn>
                        </p:par>
                        <p:par>
                          <p:cTn id="24" fill="hold">
                            <p:stCondLst>
                              <p:cond delay="18500"/>
                            </p:stCondLst>
                            <p:childTnLst>
                              <p:par>
                                <p:cTn id="25" presetID="22" presetClass="entr" presetSubtype="8" fill="hold"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2250"/>
                                        <p:tgtEl>
                                          <p:spTgt spid="3">
                                            <p:txEl>
                                              <p:pRg st="4" end="4"/>
                                            </p:txEl>
                                          </p:spTgt>
                                        </p:tgtEl>
                                      </p:cBhvr>
                                    </p:animEffect>
                                  </p:childTnLst>
                                </p:cTn>
                              </p:par>
                            </p:childTnLst>
                          </p:cTn>
                        </p:par>
                        <p:par>
                          <p:cTn id="28" fill="hold">
                            <p:stCondLst>
                              <p:cond delay="20750"/>
                            </p:stCondLst>
                            <p:childTnLst>
                              <p:par>
                                <p:cTn id="29" presetID="64" presetClass="path" presetSubtype="0" accel="50000" decel="50000" fill="hold" nodeType="afterEffect">
                                  <p:stCondLst>
                                    <p:cond delay="0"/>
                                  </p:stCondLst>
                                  <p:childTnLst>
                                    <p:animMotion origin="layout" path="M 0.03889 -0.12324 L -1.20156 -0.80463 " pathEditMode="relative" rAng="0" ptsTypes="AA">
                                      <p:cBhvr>
                                        <p:cTn id="30" dur="6500" fill="hold"/>
                                        <p:tgtEl>
                                          <p:spTgt spid="1027"/>
                                        </p:tgtEl>
                                        <p:attrNameLst>
                                          <p:attrName>ppt_x</p:attrName>
                                          <p:attrName>ppt_y</p:attrName>
                                        </p:attrNameLst>
                                      </p:cBhvr>
                                      <p:rCtr x="-62031" y="-3408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3768" y="980728"/>
            <a:ext cx="6031582" cy="144016"/>
          </a:xfrm>
        </p:spPr>
        <p:txBody>
          <a:bodyPr>
            <a:noAutofit/>
          </a:bodyPr>
          <a:lstStyle/>
          <a:p>
            <a:pPr algn="ctr"/>
            <a:r>
              <a:rPr lang="ru-RU" sz="2800" dirty="0" smtClean="0">
                <a:solidFill>
                  <a:schemeClr val="accent2">
                    <a:lumMod val="50000"/>
                  </a:schemeClr>
                </a:solidFill>
                <a:latin typeface="Times New Roman" panose="02020603050405020304" pitchFamily="18" charset="0"/>
                <a:cs typeface="Times New Roman" panose="02020603050405020304" pitchFamily="18" charset="0"/>
              </a:rPr>
              <a:t>ГИА-9 по родным языкам в 2023 году</a:t>
            </a:r>
            <a:br>
              <a:rPr lang="ru-RU" sz="2800" dirty="0" smtClean="0">
                <a:solidFill>
                  <a:schemeClr val="accent2">
                    <a:lumMod val="50000"/>
                  </a:schemeClr>
                </a:solidFill>
                <a:latin typeface="Times New Roman" panose="02020603050405020304" pitchFamily="18" charset="0"/>
                <a:cs typeface="Times New Roman" panose="02020603050405020304" pitchFamily="18" charset="0"/>
              </a:rPr>
            </a:br>
            <a:endParaRPr lang="ru-RU" sz="28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7" name="Объект 6"/>
          <p:cNvSpPr>
            <a:spLocks noGrp="1"/>
          </p:cNvSpPr>
          <p:nvPr>
            <p:ph idx="1"/>
          </p:nvPr>
        </p:nvSpPr>
        <p:spPr>
          <a:xfrm>
            <a:off x="1187624" y="1772816"/>
            <a:ext cx="7327726" cy="4314643"/>
          </a:xfrm>
        </p:spPr>
        <p:txBody>
          <a:bodyPr>
            <a:normAutofit/>
          </a:bodyPr>
          <a:lstStyle/>
          <a:p>
            <a:pPr algn="ctr">
              <a:lnSpc>
                <a:spcPct val="100000"/>
              </a:lnSpc>
              <a:spcBef>
                <a:spcPct val="0"/>
              </a:spcBef>
              <a:buFontTx/>
              <a:buNone/>
              <a:defRPr/>
            </a:pPr>
            <a:r>
              <a:rPr lang="tt-RU" sz="1700" b="1" dirty="0">
                <a:latin typeface="Times New Roman" panose="02020603050405020304" pitchFamily="18" charset="0"/>
                <a:cs typeface="Times New Roman" panose="02020603050405020304" pitchFamily="18" charset="0"/>
              </a:rPr>
              <a:t>Коды предметов ГИА-9 по родному языку и родной литературе</a:t>
            </a:r>
            <a:endParaRPr lang="tt-RU" sz="1700" dirty="0">
              <a:latin typeface="Times New Roman" panose="02020603050405020304" pitchFamily="18" charset="0"/>
              <a:cs typeface="Times New Roman" panose="02020603050405020304" pitchFamily="18" charset="0"/>
            </a:endParaRPr>
          </a:p>
          <a:p>
            <a:pPr algn="just">
              <a:spcBef>
                <a:spcPct val="0"/>
              </a:spcBef>
              <a:defRPr/>
            </a:pPr>
            <a:r>
              <a:rPr lang="tt-RU" sz="1700" dirty="0">
                <a:solidFill>
                  <a:srgbClr val="C00000"/>
                </a:solidFill>
                <a:latin typeface="Times New Roman" panose="02020603050405020304" pitchFamily="18" charset="0"/>
                <a:cs typeface="Times New Roman" panose="02020603050405020304" pitchFamily="18" charset="0"/>
              </a:rPr>
              <a:t>ГИА по родному (татарскому) языку:</a:t>
            </a:r>
          </a:p>
          <a:p>
            <a:pPr algn="just">
              <a:lnSpc>
                <a:spcPct val="100000"/>
              </a:lnSpc>
              <a:spcBef>
                <a:spcPct val="0"/>
              </a:spcBef>
              <a:buNone/>
              <a:defRPr/>
            </a:pPr>
            <a:r>
              <a:rPr lang="tt-RU" sz="1700" b="1" dirty="0" smtClean="0">
                <a:latin typeface="Times New Roman" panose="02020603050405020304" pitchFamily="18" charset="0"/>
                <a:cs typeface="Times New Roman" panose="02020603050405020304" pitchFamily="18" charset="0"/>
              </a:rPr>
              <a:t>81 код – ГИА для учреждений с татарским языком обучения</a:t>
            </a:r>
          </a:p>
          <a:p>
            <a:pPr algn="just">
              <a:lnSpc>
                <a:spcPct val="100000"/>
              </a:lnSpc>
              <a:spcBef>
                <a:spcPct val="0"/>
              </a:spcBef>
              <a:buNone/>
              <a:defRPr/>
            </a:pPr>
            <a:r>
              <a:rPr lang="tt-RU" sz="1700" b="1" dirty="0" smtClean="0">
                <a:latin typeface="Times New Roman" panose="02020603050405020304" pitchFamily="18" charset="0"/>
                <a:cs typeface="Times New Roman" panose="02020603050405020304" pitchFamily="18" charset="0"/>
              </a:rPr>
              <a:t>82 код – ГИА для татарских подгрупп в учреждениях с русским языком обучения</a:t>
            </a:r>
          </a:p>
          <a:p>
            <a:pPr algn="just">
              <a:lnSpc>
                <a:spcPct val="100000"/>
              </a:lnSpc>
              <a:spcBef>
                <a:spcPct val="0"/>
              </a:spcBef>
              <a:buNone/>
              <a:defRPr/>
            </a:pPr>
            <a:r>
              <a:rPr lang="tt-RU" sz="1700" b="1" dirty="0" smtClean="0">
                <a:latin typeface="Times New Roman" panose="02020603050405020304" pitchFamily="18" charset="0"/>
                <a:cs typeface="Times New Roman" panose="02020603050405020304" pitchFamily="18" charset="0"/>
              </a:rPr>
              <a:t>83 код – ГИА для русских подгрупп в учреждениях с русским языком обучения</a:t>
            </a:r>
          </a:p>
          <a:p>
            <a:pPr algn="just">
              <a:lnSpc>
                <a:spcPct val="100000"/>
              </a:lnSpc>
              <a:spcBef>
                <a:spcPct val="0"/>
              </a:spcBef>
              <a:buNone/>
              <a:defRPr/>
            </a:pPr>
            <a:r>
              <a:rPr lang="tt-RU" sz="1700" dirty="0" smtClean="0">
                <a:solidFill>
                  <a:srgbClr val="C00000"/>
                </a:solidFill>
                <a:latin typeface="Times New Roman" panose="02020603050405020304" pitchFamily="18" charset="0"/>
                <a:cs typeface="Times New Roman" panose="02020603050405020304" pitchFamily="18" charset="0"/>
              </a:rPr>
              <a:t>ГИА </a:t>
            </a:r>
            <a:r>
              <a:rPr lang="tt-RU" sz="1700" dirty="0">
                <a:solidFill>
                  <a:srgbClr val="C00000"/>
                </a:solidFill>
                <a:latin typeface="Times New Roman" panose="02020603050405020304" pitchFamily="18" charset="0"/>
                <a:cs typeface="Times New Roman" panose="02020603050405020304" pitchFamily="18" charset="0"/>
              </a:rPr>
              <a:t>по другим языкам:</a:t>
            </a:r>
          </a:p>
          <a:p>
            <a:pPr algn="just">
              <a:lnSpc>
                <a:spcPct val="100000"/>
              </a:lnSpc>
              <a:spcBef>
                <a:spcPct val="0"/>
              </a:spcBef>
              <a:buNone/>
              <a:defRPr/>
            </a:pPr>
            <a:r>
              <a:rPr lang="tt-RU" sz="1700" b="1" dirty="0">
                <a:latin typeface="Times New Roman" panose="02020603050405020304" pitchFamily="18" charset="0"/>
                <a:cs typeface="Times New Roman" panose="02020603050405020304" pitchFamily="18" charset="0"/>
              </a:rPr>
              <a:t>84 код – ГИА по чувашскому </a:t>
            </a:r>
            <a:r>
              <a:rPr lang="tt-RU" sz="1700" b="1" dirty="0" smtClean="0">
                <a:latin typeface="Times New Roman" panose="02020603050405020304" pitchFamily="18" charset="0"/>
                <a:cs typeface="Times New Roman" panose="02020603050405020304" pitchFamily="18" charset="0"/>
              </a:rPr>
              <a:t>языку</a:t>
            </a:r>
          </a:p>
          <a:p>
            <a:pPr algn="just">
              <a:lnSpc>
                <a:spcPct val="100000"/>
              </a:lnSpc>
              <a:spcBef>
                <a:spcPct val="0"/>
              </a:spcBef>
              <a:buNone/>
              <a:defRPr/>
            </a:pPr>
            <a:r>
              <a:rPr lang="tt-RU" sz="1700" b="1" dirty="0" smtClean="0">
                <a:latin typeface="Times New Roman" panose="02020603050405020304" pitchFamily="18" charset="0"/>
                <a:cs typeface="Times New Roman" panose="02020603050405020304" pitchFamily="18" charset="0"/>
              </a:rPr>
              <a:t>85 </a:t>
            </a:r>
            <a:r>
              <a:rPr lang="tt-RU" sz="1700" b="1" dirty="0">
                <a:latin typeface="Times New Roman" panose="02020603050405020304" pitchFamily="18" charset="0"/>
                <a:cs typeface="Times New Roman" panose="02020603050405020304" pitchFamily="18" charset="0"/>
              </a:rPr>
              <a:t>код – ГИА по удмуртскому языку</a:t>
            </a:r>
          </a:p>
          <a:p>
            <a:pPr algn="just">
              <a:lnSpc>
                <a:spcPct val="100000"/>
              </a:lnSpc>
              <a:spcBef>
                <a:spcPct val="0"/>
              </a:spcBef>
              <a:buNone/>
              <a:defRPr/>
            </a:pPr>
            <a:r>
              <a:rPr lang="tt-RU" sz="1700" b="1" dirty="0">
                <a:latin typeface="Times New Roman" panose="02020603050405020304" pitchFamily="18" charset="0"/>
                <a:cs typeface="Times New Roman" panose="02020603050405020304" pitchFamily="18" charset="0"/>
              </a:rPr>
              <a:t>86 код – ГИА по марийскому языку</a:t>
            </a:r>
          </a:p>
          <a:p>
            <a:pPr algn="just">
              <a:lnSpc>
                <a:spcPct val="100000"/>
              </a:lnSpc>
              <a:spcBef>
                <a:spcPct val="0"/>
              </a:spcBef>
              <a:buNone/>
              <a:defRPr/>
            </a:pPr>
            <a:r>
              <a:rPr lang="tt-RU" sz="1700" dirty="0">
                <a:solidFill>
                  <a:srgbClr val="FF0000"/>
                </a:solidFill>
                <a:latin typeface="Times New Roman" panose="02020603050405020304" pitchFamily="18" charset="0"/>
                <a:cs typeface="Times New Roman" panose="02020603050405020304" pitchFamily="18" charset="0"/>
              </a:rPr>
              <a:t>ГИА лит</a:t>
            </a:r>
            <a:r>
              <a:rPr lang="tt-RU" sz="1700" dirty="0" smtClean="0">
                <a:solidFill>
                  <a:srgbClr val="FF0000"/>
                </a:solidFill>
                <a:latin typeface="Times New Roman" panose="02020603050405020304" pitchFamily="18" charset="0"/>
                <a:cs typeface="Times New Roman" panose="02020603050405020304" pitchFamily="18" charset="0"/>
              </a:rPr>
              <a:t>по </a:t>
            </a:r>
            <a:r>
              <a:rPr lang="tt-RU" sz="1700" dirty="0">
                <a:solidFill>
                  <a:srgbClr val="FF0000"/>
                </a:solidFill>
                <a:latin typeface="Times New Roman" panose="02020603050405020304" pitchFamily="18" charset="0"/>
                <a:cs typeface="Times New Roman" panose="02020603050405020304" pitchFamily="18" charset="0"/>
              </a:rPr>
              <a:t>родной (татарской) </a:t>
            </a:r>
            <a:r>
              <a:rPr lang="tt-RU" sz="1700" dirty="0" smtClean="0">
                <a:solidFill>
                  <a:srgbClr val="FF0000"/>
                </a:solidFill>
                <a:latin typeface="Times New Roman" panose="02020603050405020304" pitchFamily="18" charset="0"/>
                <a:cs typeface="Times New Roman" panose="02020603050405020304" pitchFamily="18" charset="0"/>
              </a:rPr>
              <a:t>лературе</a:t>
            </a:r>
            <a:r>
              <a:rPr lang="tt-RU" sz="1700" dirty="0">
                <a:solidFill>
                  <a:srgbClr val="FF0000"/>
                </a:solidFill>
                <a:latin typeface="Times New Roman" panose="02020603050405020304" pitchFamily="18" charset="0"/>
                <a:cs typeface="Times New Roman" panose="02020603050405020304" pitchFamily="18" charset="0"/>
              </a:rPr>
              <a:t>:</a:t>
            </a:r>
          </a:p>
          <a:p>
            <a:pPr algn="just">
              <a:lnSpc>
                <a:spcPct val="100000"/>
              </a:lnSpc>
              <a:spcBef>
                <a:spcPct val="0"/>
              </a:spcBef>
              <a:buNone/>
              <a:defRPr/>
            </a:pPr>
            <a:r>
              <a:rPr lang="tt-RU" sz="1700" b="1" dirty="0">
                <a:latin typeface="Times New Roman" panose="02020603050405020304" pitchFamily="18" charset="0"/>
                <a:cs typeface="Times New Roman" panose="02020603050405020304" pitchFamily="18" charset="0"/>
              </a:rPr>
              <a:t>71 код – ГИА по татарской литературе для учреждений </a:t>
            </a:r>
          </a:p>
          <a:p>
            <a:pPr algn="just">
              <a:lnSpc>
                <a:spcPct val="100000"/>
              </a:lnSpc>
              <a:spcBef>
                <a:spcPct val="0"/>
              </a:spcBef>
              <a:buNone/>
              <a:defRPr/>
            </a:pPr>
            <a:r>
              <a:rPr lang="tt-RU" sz="1700" b="1" dirty="0">
                <a:latin typeface="Times New Roman" panose="02020603050405020304" pitchFamily="18" charset="0"/>
                <a:cs typeface="Times New Roman" panose="02020603050405020304" pitchFamily="18" charset="0"/>
              </a:rPr>
              <a:t>с татарским языком обучения</a:t>
            </a:r>
          </a:p>
          <a:p>
            <a:pPr algn="just">
              <a:lnSpc>
                <a:spcPct val="100000"/>
              </a:lnSpc>
              <a:spcBef>
                <a:spcPct val="0"/>
              </a:spcBef>
              <a:buNone/>
              <a:defRPr/>
            </a:pPr>
            <a:r>
              <a:rPr lang="tt-RU" sz="1700" b="1" dirty="0">
                <a:latin typeface="Times New Roman" panose="02020603050405020304" pitchFamily="18" charset="0"/>
                <a:cs typeface="Times New Roman" panose="02020603050405020304" pitchFamily="18" charset="0"/>
              </a:rPr>
              <a:t>72 код – ГИА по татарской литературе для учреждений </a:t>
            </a:r>
          </a:p>
          <a:p>
            <a:pPr algn="just">
              <a:lnSpc>
                <a:spcPct val="100000"/>
              </a:lnSpc>
              <a:spcBef>
                <a:spcPct val="0"/>
              </a:spcBef>
              <a:buNone/>
              <a:defRPr/>
            </a:pPr>
            <a:r>
              <a:rPr lang="tt-RU" sz="1700" b="1" dirty="0">
                <a:latin typeface="Times New Roman" panose="02020603050405020304" pitchFamily="18" charset="0"/>
                <a:cs typeface="Times New Roman" panose="02020603050405020304" pitchFamily="18" charset="0"/>
              </a:rPr>
              <a:t>с русским языком обучения</a:t>
            </a:r>
          </a:p>
          <a:p>
            <a:endParaRPr lang="ru-RU" dirty="0"/>
          </a:p>
        </p:txBody>
      </p:sp>
      <p:pic>
        <p:nvPicPr>
          <p:cNvPr id="3" name="Рисунок 2"/>
          <p:cNvPicPr>
            <a:picLocks noChangeAspect="1"/>
          </p:cNvPicPr>
          <p:nvPr/>
        </p:nvPicPr>
        <p:blipFill>
          <a:blip r:embed="rId2" cstate="print"/>
          <a:stretch>
            <a:fillRect/>
          </a:stretch>
        </p:blipFill>
        <p:spPr>
          <a:xfrm>
            <a:off x="7123" y="80741"/>
            <a:ext cx="2194750" cy="1511939"/>
          </a:xfrm>
          <a:prstGeom prst="rect">
            <a:avLst/>
          </a:prstGeom>
        </p:spPr>
      </p:pic>
    </p:spTree>
    <p:extLst>
      <p:ext uri="{BB962C8B-B14F-4D97-AF65-F5344CB8AC3E}">
        <p14:creationId xmlns:p14="http://schemas.microsoft.com/office/powerpoint/2010/main" val="2185081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67744" y="548680"/>
            <a:ext cx="6265526" cy="1214017"/>
          </a:xfrm>
        </p:spPr>
        <p:txBody>
          <a:bodyPr>
            <a:normAutofit fontScale="90000"/>
          </a:bodyPr>
          <a:lstStyle/>
          <a:p>
            <a:pPr lvl="0" algn="ctr" defTabSz="914400"/>
            <a:r>
              <a:rPr lang="ru-RU" sz="2800" dirty="0">
                <a:solidFill>
                  <a:srgbClr val="512507"/>
                </a:solidFill>
                <a:latin typeface="Times New Roman" panose="02020603050405020304" pitchFamily="18" charset="0"/>
                <a:ea typeface="+mn-ea"/>
                <a:cs typeface="Times New Roman" panose="02020603050405020304" pitchFamily="18" charset="0"/>
              </a:rPr>
              <a:t>ГИА-11 по родным языкам в 2023 году</a:t>
            </a:r>
            <a:br>
              <a:rPr lang="ru-RU" sz="2800" dirty="0">
                <a:solidFill>
                  <a:srgbClr val="512507"/>
                </a:solidFill>
                <a:latin typeface="Times New Roman" panose="02020603050405020304" pitchFamily="18" charset="0"/>
                <a:ea typeface="+mn-ea"/>
                <a:cs typeface="Times New Roman" panose="02020603050405020304" pitchFamily="18" charset="0"/>
              </a:rPr>
            </a:br>
            <a:r>
              <a:rPr lang="tt-RU" sz="2800" dirty="0">
                <a:solidFill>
                  <a:srgbClr val="512507"/>
                </a:solidFill>
                <a:latin typeface="Times New Roman" panose="02020603050405020304" pitchFamily="18" charset="0"/>
                <a:ea typeface="+mn-ea"/>
                <a:cs typeface="Times New Roman" panose="02020603050405020304" pitchFamily="18" charset="0"/>
              </a:rPr>
              <a:t>Единый республиканский экзамен (ЕРЭ)</a:t>
            </a:r>
            <a:r>
              <a:rPr lang="ru-RU" sz="2800" dirty="0">
                <a:solidFill>
                  <a:srgbClr val="512507"/>
                </a:solidFill>
                <a:latin typeface="Times New Roman" panose="02020603050405020304" pitchFamily="18" charset="0"/>
                <a:ea typeface="+mn-ea"/>
                <a:cs typeface="Times New Roman" panose="02020603050405020304" pitchFamily="18" charset="0"/>
              </a:rPr>
              <a:t/>
            </a:r>
            <a:br>
              <a:rPr lang="ru-RU" sz="2800" dirty="0">
                <a:solidFill>
                  <a:srgbClr val="512507"/>
                </a:solidFill>
                <a:latin typeface="Times New Roman" panose="02020603050405020304" pitchFamily="18" charset="0"/>
                <a:ea typeface="+mn-ea"/>
                <a:cs typeface="Times New Roman" panose="02020603050405020304" pitchFamily="18" charset="0"/>
              </a:rPr>
            </a:br>
            <a:endParaRPr lang="ru-RU" sz="2800" dirty="0">
              <a:solidFill>
                <a:srgbClr val="512507"/>
              </a:solidFill>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1475656" y="1988840"/>
            <a:ext cx="7039694" cy="4188123"/>
          </a:xfrm>
        </p:spPr>
        <p:txBody>
          <a:bodyPr/>
          <a:lstStyle/>
          <a:p>
            <a:pPr>
              <a:spcBef>
                <a:spcPct val="0"/>
              </a:spcBef>
              <a:defRPr/>
            </a:pPr>
            <a:r>
              <a:rPr lang="ru-RU" sz="1800" b="1" dirty="0">
                <a:latin typeface="Times New Roman" panose="02020603050405020304" pitchFamily="18" charset="0"/>
                <a:cs typeface="Times New Roman" panose="02020603050405020304" pitchFamily="18" charset="0"/>
              </a:rPr>
              <a:t>ЕРЭ 2023 по родным языкам </a:t>
            </a:r>
          </a:p>
          <a:p>
            <a:pPr>
              <a:spcBef>
                <a:spcPct val="0"/>
              </a:spcBef>
              <a:defRPr/>
            </a:pPr>
            <a:endParaRPr lang="tt-RU" sz="1800" dirty="0">
              <a:latin typeface="Times New Roman" panose="02020603050405020304" pitchFamily="18" charset="0"/>
              <a:cs typeface="Times New Roman" panose="02020603050405020304" pitchFamily="18" charset="0"/>
            </a:endParaRPr>
          </a:p>
          <a:p>
            <a:pPr>
              <a:spcBef>
                <a:spcPct val="0"/>
              </a:spcBef>
              <a:defRPr/>
            </a:pPr>
            <a:r>
              <a:rPr lang="tt-RU" sz="1800" dirty="0">
                <a:solidFill>
                  <a:srgbClr val="FF0000"/>
                </a:solidFill>
                <a:latin typeface="Times New Roman" panose="02020603050405020304" pitchFamily="18" charset="0"/>
                <a:cs typeface="Times New Roman" panose="02020603050405020304" pitchFamily="18" charset="0"/>
              </a:rPr>
              <a:t>ЕРЭ по татарскому языку:</a:t>
            </a:r>
          </a:p>
          <a:p>
            <a:pPr algn="just">
              <a:lnSpc>
                <a:spcPct val="100000"/>
              </a:lnSpc>
              <a:spcBef>
                <a:spcPct val="0"/>
              </a:spcBef>
              <a:buNone/>
              <a:defRPr/>
            </a:pPr>
            <a:r>
              <a:rPr lang="tt-RU" sz="1800" b="1" dirty="0">
                <a:latin typeface="Times New Roman" panose="02020603050405020304" pitchFamily="18" charset="0"/>
                <a:cs typeface="Times New Roman" panose="02020603050405020304" pitchFamily="18" charset="0"/>
              </a:rPr>
              <a:t>81 код – ЕРЭ для учреждений с татарским языком обучения</a:t>
            </a:r>
          </a:p>
          <a:p>
            <a:pPr algn="just">
              <a:lnSpc>
                <a:spcPct val="100000"/>
              </a:lnSpc>
              <a:spcBef>
                <a:spcPct val="0"/>
              </a:spcBef>
              <a:buNone/>
              <a:defRPr/>
            </a:pPr>
            <a:r>
              <a:rPr lang="tt-RU" sz="1800" b="1" dirty="0">
                <a:latin typeface="Times New Roman" panose="02020603050405020304" pitchFamily="18" charset="0"/>
                <a:cs typeface="Times New Roman" panose="02020603050405020304" pitchFamily="18" charset="0"/>
              </a:rPr>
              <a:t>82 код – ЕРЭ для татарских подгрупп в учреждениях с русским языком обучения</a:t>
            </a:r>
          </a:p>
          <a:p>
            <a:pPr algn="just">
              <a:lnSpc>
                <a:spcPct val="100000"/>
              </a:lnSpc>
              <a:spcBef>
                <a:spcPct val="0"/>
              </a:spcBef>
              <a:buNone/>
              <a:defRPr/>
            </a:pPr>
            <a:r>
              <a:rPr lang="tt-RU" sz="1800" b="1" dirty="0">
                <a:latin typeface="Times New Roman" panose="02020603050405020304" pitchFamily="18" charset="0"/>
                <a:cs typeface="Times New Roman" panose="02020603050405020304" pitchFamily="18" charset="0"/>
              </a:rPr>
              <a:t>83 код – ЕРЭ для русских подгрупп в учреждениях с русским языком обучения</a:t>
            </a:r>
          </a:p>
          <a:p>
            <a:pPr algn="just">
              <a:spcBef>
                <a:spcPct val="0"/>
              </a:spcBef>
              <a:defRPr/>
            </a:pPr>
            <a:endParaRPr lang="tt-RU" sz="1800" dirty="0">
              <a:latin typeface="Times New Roman" panose="02020603050405020304" pitchFamily="18" charset="0"/>
              <a:cs typeface="Times New Roman" panose="02020603050405020304" pitchFamily="18" charset="0"/>
            </a:endParaRPr>
          </a:p>
          <a:p>
            <a:pPr algn="just">
              <a:spcBef>
                <a:spcPct val="0"/>
              </a:spcBef>
              <a:defRPr/>
            </a:pPr>
            <a:r>
              <a:rPr lang="tt-RU" sz="1800" dirty="0">
                <a:solidFill>
                  <a:srgbClr val="FF0000"/>
                </a:solidFill>
                <a:latin typeface="Times New Roman" panose="02020603050405020304" pitchFamily="18" charset="0"/>
                <a:cs typeface="Times New Roman" panose="02020603050405020304" pitchFamily="18" charset="0"/>
              </a:rPr>
              <a:t>ЕРЭ по татарской литературе:</a:t>
            </a:r>
          </a:p>
          <a:p>
            <a:pPr algn="just">
              <a:lnSpc>
                <a:spcPct val="100000"/>
              </a:lnSpc>
              <a:spcBef>
                <a:spcPct val="0"/>
              </a:spcBef>
              <a:buNone/>
              <a:defRPr/>
            </a:pPr>
            <a:r>
              <a:rPr lang="tt-RU" sz="1800" b="1" dirty="0">
                <a:latin typeface="Times New Roman" panose="02020603050405020304" pitchFamily="18" charset="0"/>
                <a:cs typeface="Times New Roman" panose="02020603050405020304" pitchFamily="18" charset="0"/>
              </a:rPr>
              <a:t>71 код – ГИА по татарской литературе для учреждений </a:t>
            </a:r>
          </a:p>
          <a:p>
            <a:pPr algn="just">
              <a:lnSpc>
                <a:spcPct val="100000"/>
              </a:lnSpc>
              <a:spcBef>
                <a:spcPct val="0"/>
              </a:spcBef>
              <a:buNone/>
              <a:defRPr/>
            </a:pPr>
            <a:r>
              <a:rPr lang="tt-RU" sz="1800" b="1" dirty="0">
                <a:latin typeface="Times New Roman" panose="02020603050405020304" pitchFamily="18" charset="0"/>
                <a:cs typeface="Times New Roman" panose="02020603050405020304" pitchFamily="18" charset="0"/>
              </a:rPr>
              <a:t>с татарским языком обучения</a:t>
            </a:r>
          </a:p>
          <a:p>
            <a:pPr algn="just">
              <a:lnSpc>
                <a:spcPct val="100000"/>
              </a:lnSpc>
              <a:spcBef>
                <a:spcPct val="0"/>
              </a:spcBef>
              <a:buNone/>
              <a:defRPr/>
            </a:pPr>
            <a:r>
              <a:rPr lang="tt-RU" sz="1800" b="1" dirty="0">
                <a:latin typeface="Times New Roman" panose="02020603050405020304" pitchFamily="18" charset="0"/>
                <a:cs typeface="Times New Roman" panose="02020603050405020304" pitchFamily="18" charset="0"/>
              </a:rPr>
              <a:t>72 код – ГИА по татарской литературе для учреждений </a:t>
            </a:r>
          </a:p>
          <a:p>
            <a:pPr algn="just">
              <a:lnSpc>
                <a:spcPct val="100000"/>
              </a:lnSpc>
              <a:spcBef>
                <a:spcPct val="0"/>
              </a:spcBef>
              <a:buNone/>
              <a:defRPr/>
            </a:pPr>
            <a:r>
              <a:rPr lang="tt-RU" sz="1800" b="1" dirty="0">
                <a:latin typeface="Times New Roman" panose="02020603050405020304" pitchFamily="18" charset="0"/>
                <a:cs typeface="Times New Roman" panose="02020603050405020304" pitchFamily="18" charset="0"/>
              </a:rPr>
              <a:t>с русским языком обучения</a:t>
            </a:r>
          </a:p>
          <a:p>
            <a:endParaRPr lang="ru-RU" dirty="0"/>
          </a:p>
        </p:txBody>
      </p:sp>
      <p:pic>
        <p:nvPicPr>
          <p:cNvPr id="3" name="Рисунок 2"/>
          <p:cNvPicPr>
            <a:picLocks noChangeAspect="1"/>
          </p:cNvPicPr>
          <p:nvPr/>
        </p:nvPicPr>
        <p:blipFill>
          <a:blip r:embed="rId2" cstate="print"/>
          <a:stretch>
            <a:fillRect/>
          </a:stretch>
        </p:blipFill>
        <p:spPr>
          <a:xfrm>
            <a:off x="0" y="14247"/>
            <a:ext cx="2030124" cy="1398530"/>
          </a:xfrm>
          <a:prstGeom prst="rect">
            <a:avLst/>
          </a:prstGeom>
        </p:spPr>
      </p:pic>
    </p:spTree>
    <p:extLst>
      <p:ext uri="{BB962C8B-B14F-4D97-AF65-F5344CB8AC3E}">
        <p14:creationId xmlns:p14="http://schemas.microsoft.com/office/powerpoint/2010/main" val="30976908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75856" y="260647"/>
            <a:ext cx="5239494" cy="864097"/>
          </a:xfrm>
        </p:spPr>
        <p:txBody>
          <a:bodyPr>
            <a:normAutofit fontScale="90000"/>
          </a:bodyPr>
          <a:lstStyle/>
          <a:p>
            <a:pPr lvl="0" algn="ctr" defTabSz="914400">
              <a:lnSpc>
                <a:spcPct val="100000"/>
              </a:lnSpc>
              <a:spcBef>
                <a:spcPts val="0"/>
              </a:spcBef>
            </a:pPr>
            <a:r>
              <a:rPr lang="ru-RU" sz="2800" b="1" dirty="0" smtClean="0">
                <a:gradFill flip="none" rotWithShape="1">
                  <a:gsLst>
                    <a:gs pos="0">
                      <a:srgbClr val="187298"/>
                    </a:gs>
                    <a:gs pos="100000">
                      <a:srgbClr val="3B9444"/>
                    </a:gs>
                  </a:gsLst>
                  <a:lin ang="0" scaled="1"/>
                  <a:tileRect/>
                </a:gradFill>
                <a:latin typeface="Times New Roman" panose="02020603050405020304" pitchFamily="18" charset="0"/>
                <a:ea typeface="+mn-ea"/>
                <a:cs typeface="Times New Roman" panose="02020603050405020304" pitchFamily="18" charset="0"/>
              </a:rPr>
              <a:t/>
            </a:r>
            <a:br>
              <a:rPr lang="ru-RU" sz="2800" b="1" dirty="0" smtClean="0">
                <a:gradFill flip="none" rotWithShape="1">
                  <a:gsLst>
                    <a:gs pos="0">
                      <a:srgbClr val="187298"/>
                    </a:gs>
                    <a:gs pos="100000">
                      <a:srgbClr val="3B9444"/>
                    </a:gs>
                  </a:gsLst>
                  <a:lin ang="0" scaled="1"/>
                  <a:tileRect/>
                </a:gradFill>
                <a:latin typeface="Times New Roman" panose="02020603050405020304" pitchFamily="18" charset="0"/>
                <a:ea typeface="+mn-ea"/>
                <a:cs typeface="Times New Roman" panose="02020603050405020304" pitchFamily="18" charset="0"/>
              </a:rPr>
            </a:br>
            <a:r>
              <a:rPr lang="ru-RU" sz="2800" b="1" dirty="0">
                <a:gradFill flip="none" rotWithShape="1">
                  <a:gsLst>
                    <a:gs pos="0">
                      <a:srgbClr val="187298"/>
                    </a:gs>
                    <a:gs pos="100000">
                      <a:srgbClr val="3B9444"/>
                    </a:gs>
                  </a:gsLst>
                  <a:lin ang="0" scaled="1"/>
                  <a:tileRect/>
                </a:gradFill>
                <a:latin typeface="Times New Roman" panose="02020603050405020304" pitchFamily="18" charset="0"/>
                <a:ea typeface="+mn-ea"/>
                <a:cs typeface="Times New Roman" panose="02020603050405020304" pitchFamily="18" charset="0"/>
              </a:rPr>
              <a:t> </a:t>
            </a:r>
            <a:r>
              <a:rPr lang="ru-RU" sz="2800" b="1" dirty="0" smtClean="0">
                <a:gradFill flip="none" rotWithShape="1">
                  <a:gsLst>
                    <a:gs pos="0">
                      <a:srgbClr val="187298"/>
                    </a:gs>
                    <a:gs pos="100000">
                      <a:srgbClr val="3B9444"/>
                    </a:gs>
                  </a:gsLst>
                  <a:lin ang="0" scaled="1"/>
                  <a:tileRect/>
                </a:gradFill>
                <a:latin typeface="Times New Roman" panose="02020603050405020304" pitchFamily="18" charset="0"/>
                <a:ea typeface="+mn-ea"/>
                <a:cs typeface="Times New Roman" panose="02020603050405020304" pitchFamily="18" charset="0"/>
              </a:rPr>
              <a:t> </a:t>
            </a:r>
            <a:r>
              <a:rPr lang="ru-RU" sz="3100" dirty="0" smtClean="0">
                <a:solidFill>
                  <a:schemeClr val="accent2">
                    <a:lumMod val="50000"/>
                  </a:schemeClr>
                </a:solidFill>
                <a:latin typeface="Times New Roman" panose="02020603050405020304" pitchFamily="18" charset="0"/>
                <a:ea typeface="+mn-ea"/>
                <a:cs typeface="Times New Roman" panose="02020603050405020304" pitchFamily="18" charset="0"/>
              </a:rPr>
              <a:t>Особенности </a:t>
            </a:r>
            <a:r>
              <a:rPr lang="ru-RU" sz="3100" dirty="0">
                <a:solidFill>
                  <a:schemeClr val="accent2">
                    <a:lumMod val="50000"/>
                  </a:schemeClr>
                </a:solidFill>
                <a:latin typeface="Times New Roman" panose="02020603050405020304" pitchFamily="18" charset="0"/>
                <a:ea typeface="+mn-ea"/>
                <a:cs typeface="Times New Roman" panose="02020603050405020304" pitchFamily="18" charset="0"/>
              </a:rPr>
              <a:t>проведения ГИА по родным языкам </a:t>
            </a:r>
            <a:r>
              <a:rPr lang="ru-RU" sz="3100" dirty="0" smtClean="0">
                <a:solidFill>
                  <a:schemeClr val="accent2">
                    <a:lumMod val="50000"/>
                  </a:schemeClr>
                </a:solidFill>
                <a:latin typeface="Times New Roman" panose="02020603050405020304" pitchFamily="18" charset="0"/>
                <a:ea typeface="+mn-ea"/>
                <a:cs typeface="Times New Roman" panose="02020603050405020304" pitchFamily="18" charset="0"/>
              </a:rPr>
              <a:t> </a:t>
            </a:r>
            <a:r>
              <a:rPr lang="ru-RU" sz="3100" dirty="0">
                <a:solidFill>
                  <a:schemeClr val="accent2">
                    <a:lumMod val="50000"/>
                  </a:schemeClr>
                </a:solidFill>
                <a:latin typeface="Times New Roman" panose="02020603050405020304" pitchFamily="18" charset="0"/>
                <a:ea typeface="+mn-ea"/>
                <a:cs typeface="Times New Roman" panose="02020603050405020304" pitchFamily="18" charset="0"/>
              </a:rPr>
              <a:t>в 2023 году</a:t>
            </a:r>
            <a:br>
              <a:rPr lang="ru-RU" sz="3100" dirty="0">
                <a:solidFill>
                  <a:schemeClr val="accent2">
                    <a:lumMod val="50000"/>
                  </a:schemeClr>
                </a:solidFill>
                <a:latin typeface="Times New Roman" panose="02020603050405020304" pitchFamily="18" charset="0"/>
                <a:ea typeface="+mn-ea"/>
                <a:cs typeface="Times New Roman" panose="02020603050405020304" pitchFamily="18" charset="0"/>
              </a:rPr>
            </a:br>
            <a:endParaRPr lang="ru-RU" sz="31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83568" y="2060848"/>
            <a:ext cx="7992888" cy="4392487"/>
          </a:xfrm>
        </p:spPr>
        <p:txBody>
          <a:bodyPr>
            <a:normAutofit lnSpcReduction="10000"/>
          </a:bodyPr>
          <a:lstStyle/>
          <a:p>
            <a:pPr marL="457200" lvl="0" indent="-457200" algn="just" defTabSz="914400">
              <a:lnSpc>
                <a:spcPct val="100000"/>
              </a:lnSpc>
              <a:spcBef>
                <a:spcPct val="0"/>
              </a:spcBef>
              <a:buFont typeface="Arial" panose="020B0604020202020204" pitchFamily="34" charset="0"/>
              <a:buAutoNum type="arabicPeriod"/>
              <a:defRPr/>
            </a:pPr>
            <a:r>
              <a:rPr lang="tt-RU" sz="1800" b="1" dirty="0" smtClean="0">
                <a:latin typeface="Times New Roman" panose="02020603050405020304" pitchFamily="18" charset="0"/>
                <a:cs typeface="Times New Roman" panose="02020603050405020304" pitchFamily="18" charset="0"/>
              </a:rPr>
              <a:t>ГИА-9 по татарскому языку (81 и 83 коды): </a:t>
            </a:r>
            <a:r>
              <a:rPr lang="tt-RU" sz="1800" dirty="0" smtClean="0">
                <a:latin typeface="Times New Roman" panose="02020603050405020304" pitchFamily="18" charset="0"/>
                <a:cs typeface="Times New Roman" panose="02020603050405020304" pitchFamily="18" charset="0"/>
              </a:rPr>
              <a:t>требуется оборудование для воспроизведения аудиозаписей (магнитофон). В каждом коде своя запись, поэтому участников  разных кодов татарского языка необходимо рассадить в разные аудитории. Выполняется на унифицированных бланках ОГЭ. </a:t>
            </a:r>
          </a:p>
          <a:p>
            <a:pPr marL="457200" lvl="0" indent="-457200" algn="just" defTabSz="914400">
              <a:lnSpc>
                <a:spcPct val="100000"/>
              </a:lnSpc>
              <a:spcBef>
                <a:spcPct val="0"/>
              </a:spcBef>
              <a:buFont typeface="Arial" panose="020B0604020202020204" pitchFamily="34" charset="0"/>
              <a:buAutoNum type="arabicPeriod"/>
              <a:defRPr/>
            </a:pPr>
            <a:endParaRPr lang="tt-RU" sz="1800" dirty="0" smtClean="0">
              <a:latin typeface="Times New Roman" panose="02020603050405020304" pitchFamily="18" charset="0"/>
              <a:cs typeface="Times New Roman" panose="02020603050405020304" pitchFamily="18" charset="0"/>
            </a:endParaRPr>
          </a:p>
          <a:p>
            <a:pPr marL="457200" lvl="0" indent="-457200" algn="just" defTabSz="914400">
              <a:lnSpc>
                <a:spcPct val="100000"/>
              </a:lnSpc>
              <a:spcBef>
                <a:spcPct val="0"/>
              </a:spcBef>
              <a:buFont typeface="Arial" panose="020B0604020202020204" pitchFamily="34" charset="0"/>
              <a:buAutoNum type="arabicPeriod"/>
              <a:defRPr/>
            </a:pPr>
            <a:r>
              <a:rPr lang="tt-RU" sz="1800" b="1" dirty="0" smtClean="0">
                <a:latin typeface="Times New Roman" panose="02020603050405020304" pitchFamily="18" charset="0"/>
                <a:cs typeface="Times New Roman" panose="02020603050405020304" pitchFamily="18" charset="0"/>
              </a:rPr>
              <a:t>ГИА-9 по иным родным языкам (марийский, чувашский, удмуртский): </a:t>
            </a:r>
            <a:r>
              <a:rPr lang="tt-RU" sz="1800" dirty="0" smtClean="0">
                <a:latin typeface="Times New Roman" panose="02020603050405020304" pitchFamily="18" charset="0"/>
                <a:cs typeface="Times New Roman" panose="02020603050405020304" pitchFamily="18" charset="0"/>
              </a:rPr>
              <a:t>специального оборудования не требуется. Необходим организатор в аудитории – носитель языка, который зачитывает согласно инструкции текст изложения 2 раза. Выполняется на унифицированных бланках ОГЭ.</a:t>
            </a:r>
          </a:p>
          <a:p>
            <a:pPr marL="457200" lvl="0" indent="-457200" algn="just" defTabSz="914400">
              <a:lnSpc>
                <a:spcPct val="100000"/>
              </a:lnSpc>
              <a:spcBef>
                <a:spcPct val="0"/>
              </a:spcBef>
              <a:buFont typeface="Arial" panose="020B0604020202020204" pitchFamily="34" charset="0"/>
              <a:buAutoNum type="arabicPeriod"/>
              <a:defRPr/>
            </a:pPr>
            <a:endParaRPr lang="tt-RU" sz="1800" dirty="0" smtClean="0">
              <a:latin typeface="Times New Roman" panose="02020603050405020304" pitchFamily="18" charset="0"/>
              <a:cs typeface="Times New Roman" panose="02020603050405020304" pitchFamily="18" charset="0"/>
            </a:endParaRPr>
          </a:p>
          <a:p>
            <a:pPr marL="457200" lvl="0" indent="-457200" algn="just" defTabSz="914400">
              <a:lnSpc>
                <a:spcPct val="100000"/>
              </a:lnSpc>
              <a:spcBef>
                <a:spcPct val="0"/>
              </a:spcBef>
              <a:buFont typeface="Arial" panose="020B0604020202020204" pitchFamily="34" charset="0"/>
              <a:buAutoNum type="arabicPeriod" startAt="3"/>
              <a:defRPr/>
            </a:pPr>
            <a:r>
              <a:rPr lang="tt-RU" sz="1800" b="1" dirty="0" smtClean="0">
                <a:latin typeface="Times New Roman" panose="02020603050405020304" pitchFamily="18" charset="0"/>
                <a:cs typeface="Times New Roman" panose="02020603050405020304" pitchFamily="18" charset="0"/>
              </a:rPr>
              <a:t>ОГЭ </a:t>
            </a:r>
            <a:r>
              <a:rPr lang="tt-RU" sz="1800" b="1" dirty="0">
                <a:latin typeface="Times New Roman" panose="02020603050405020304" pitchFamily="18" charset="0"/>
                <a:cs typeface="Times New Roman" panose="02020603050405020304" pitchFamily="18" charset="0"/>
              </a:rPr>
              <a:t>по татарской литературе: </a:t>
            </a:r>
            <a:r>
              <a:rPr lang="tt-RU" sz="1800" dirty="0">
                <a:latin typeface="Times New Roman" panose="02020603050405020304" pitchFamily="18" charset="0"/>
                <a:cs typeface="Times New Roman" panose="02020603050405020304" pitchFamily="18" charset="0"/>
              </a:rPr>
              <a:t>специального оборудования не требуется. Выполняется на унифицированных бланках ОГЭ</a:t>
            </a:r>
            <a:r>
              <a:rPr lang="tt-RU" sz="1800" dirty="0" smtClean="0">
                <a:latin typeface="Times New Roman" panose="02020603050405020304" pitchFamily="18" charset="0"/>
                <a:cs typeface="Times New Roman" panose="02020603050405020304" pitchFamily="18" charset="0"/>
              </a:rPr>
              <a:t>.</a:t>
            </a:r>
          </a:p>
          <a:p>
            <a:pPr marL="457200" lvl="0" indent="-457200" algn="just" defTabSz="914400">
              <a:lnSpc>
                <a:spcPct val="100000"/>
              </a:lnSpc>
              <a:spcBef>
                <a:spcPct val="0"/>
              </a:spcBef>
              <a:buFont typeface="Arial" panose="020B0604020202020204" pitchFamily="34" charset="0"/>
              <a:buAutoNum type="arabicPeriod" startAt="3"/>
              <a:defRPr/>
            </a:pPr>
            <a:endParaRPr lang="tt-RU" sz="1800" dirty="0">
              <a:latin typeface="Times New Roman" panose="02020603050405020304" pitchFamily="18" charset="0"/>
              <a:cs typeface="Times New Roman" panose="02020603050405020304" pitchFamily="18" charset="0"/>
            </a:endParaRPr>
          </a:p>
          <a:p>
            <a:pPr marL="457200" lvl="0" indent="-457200" algn="just" defTabSz="914400">
              <a:lnSpc>
                <a:spcPct val="100000"/>
              </a:lnSpc>
              <a:spcBef>
                <a:spcPct val="0"/>
              </a:spcBef>
              <a:buFont typeface="Arial" panose="020B0604020202020204" pitchFamily="34" charset="0"/>
              <a:buAutoNum type="arabicPeriod" startAt="3"/>
              <a:defRPr/>
            </a:pPr>
            <a:r>
              <a:rPr lang="tt-RU" sz="1800" b="1" dirty="0" smtClean="0">
                <a:latin typeface="Times New Roman" panose="02020603050405020304" pitchFamily="18" charset="0"/>
                <a:cs typeface="Times New Roman" panose="02020603050405020304" pitchFamily="18" charset="0"/>
              </a:rPr>
              <a:t>ЕРЭ по татарскому языку: </a:t>
            </a:r>
            <a:r>
              <a:rPr lang="tt-RU" sz="1800" dirty="0" smtClean="0">
                <a:latin typeface="Times New Roman" panose="02020603050405020304" pitchFamily="18" charset="0"/>
                <a:cs typeface="Times New Roman" panose="02020603050405020304" pitchFamily="18" charset="0"/>
              </a:rPr>
              <a:t>специального оборудования не требуется. Выполняется на бланках, аналогичных ЕГЭ.</a:t>
            </a:r>
          </a:p>
          <a:p>
            <a:endParaRPr lang="ru-RU" sz="18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107504" y="116632"/>
            <a:ext cx="2364387" cy="1628800"/>
          </a:xfrm>
          <a:prstGeom prst="rect">
            <a:avLst/>
          </a:prstGeom>
        </p:spPr>
      </p:pic>
    </p:spTree>
    <p:extLst>
      <p:ext uri="{BB962C8B-B14F-4D97-AF65-F5344CB8AC3E}">
        <p14:creationId xmlns:p14="http://schemas.microsoft.com/office/powerpoint/2010/main" val="1259288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59832" y="332656"/>
            <a:ext cx="5455518" cy="1358033"/>
          </a:xfrm>
        </p:spPr>
        <p:txBody>
          <a:bodyPr>
            <a:normAutofit fontScale="90000"/>
          </a:bodyPr>
          <a:lstStyle/>
          <a:p>
            <a:pPr lvl="0" defTabSz="914400">
              <a:lnSpc>
                <a:spcPct val="100000"/>
              </a:lnSpc>
              <a:spcBef>
                <a:spcPts val="0"/>
              </a:spcBef>
            </a:pPr>
            <a:r>
              <a:rPr lang="ru-RU" sz="2400" dirty="0">
                <a:solidFill>
                  <a:schemeClr val="accent2">
                    <a:lumMod val="50000"/>
                  </a:schemeClr>
                </a:solidFill>
                <a:latin typeface="Times New Roman" panose="02020603050405020304" pitchFamily="18" charset="0"/>
                <a:ea typeface="+mn-ea"/>
                <a:cs typeface="Times New Roman" panose="02020603050405020304" pitchFamily="18" charset="0"/>
              </a:rPr>
              <a:t>Публикация документов, определяющих структуру и содержание КИМ по родным языкам:</a:t>
            </a:r>
            <a:br>
              <a:rPr lang="ru-RU" sz="2400" dirty="0">
                <a:solidFill>
                  <a:schemeClr val="accent2">
                    <a:lumMod val="50000"/>
                  </a:schemeClr>
                </a:solidFill>
                <a:latin typeface="Times New Roman" panose="02020603050405020304" pitchFamily="18" charset="0"/>
                <a:ea typeface="+mn-ea"/>
                <a:cs typeface="Times New Roman" panose="02020603050405020304" pitchFamily="18" charset="0"/>
              </a:rPr>
            </a:br>
            <a:endParaRPr lang="ru-RU" sz="24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259632" y="2276873"/>
            <a:ext cx="7416824" cy="3600400"/>
          </a:xfrm>
        </p:spPr>
        <p:txBody>
          <a:bodyPr>
            <a:normAutofit/>
          </a:bodyPr>
          <a:lstStyle/>
          <a:p>
            <a:pPr marL="342900" lvl="0" indent="-342900" algn="just" defTabSz="914400">
              <a:lnSpc>
                <a:spcPct val="100000"/>
              </a:lnSpc>
              <a:spcBef>
                <a:spcPts val="0"/>
              </a:spcBef>
              <a:buFont typeface="+mj-lt"/>
              <a:buAutoNum type="arabicPeriod"/>
            </a:pPr>
            <a:r>
              <a:rPr lang="ru-RU" sz="1600" dirty="0">
                <a:solidFill>
                  <a:prstClr val="black"/>
                </a:solidFill>
                <a:latin typeface="Times New Roman" panose="02020603050405020304" pitchFamily="18" charset="0"/>
                <a:cs typeface="Times New Roman" panose="02020603050405020304" pitchFamily="18" charset="0"/>
              </a:rPr>
              <a:t>Размещены на официальном сайте Министерства образования и науки Республики Татарстан </a:t>
            </a:r>
            <a:r>
              <a:rPr lang="ru-RU" sz="1600" b="1" dirty="0">
                <a:solidFill>
                  <a:srgbClr val="5B9BD5">
                    <a:lumMod val="50000"/>
                  </a:srgbClr>
                </a:solidFill>
                <a:latin typeface="Times New Roman" panose="02020603050405020304" pitchFamily="18" charset="0"/>
                <a:cs typeface="Times New Roman" panose="02020603050405020304" pitchFamily="18" charset="0"/>
                <a:hlinkClick r:id="rId2"/>
              </a:rPr>
              <a:t>https://mon.tatarstan.ru</a:t>
            </a:r>
            <a:r>
              <a:rPr lang="ru-RU" sz="1600" b="1" dirty="0">
                <a:solidFill>
                  <a:srgbClr val="5B9BD5">
                    <a:lumMod val="50000"/>
                  </a:srgbClr>
                </a:solidFill>
                <a:latin typeface="Times New Roman" panose="02020603050405020304" pitchFamily="18" charset="0"/>
                <a:cs typeface="Times New Roman" panose="02020603050405020304" pitchFamily="18" charset="0"/>
              </a:rPr>
              <a:t>. </a:t>
            </a:r>
          </a:p>
          <a:p>
            <a:pPr marL="342900" lvl="0" indent="-342900" algn="just" defTabSz="914400">
              <a:lnSpc>
                <a:spcPct val="100000"/>
              </a:lnSpc>
              <a:spcBef>
                <a:spcPts val="0"/>
              </a:spcBef>
              <a:buFont typeface="+mj-lt"/>
              <a:buAutoNum type="arabicPeriod"/>
            </a:pPr>
            <a:r>
              <a:rPr lang="ru-RU" sz="1600" dirty="0">
                <a:solidFill>
                  <a:prstClr val="black"/>
                </a:solidFill>
                <a:latin typeface="Times New Roman" panose="02020603050405020304" pitchFamily="18" charset="0"/>
                <a:cs typeface="Times New Roman" panose="02020603050405020304" pitchFamily="18" charset="0"/>
              </a:rPr>
              <a:t>Материалы можно найти во вкладке </a:t>
            </a:r>
            <a:r>
              <a:rPr lang="ru-RU" sz="1600" b="1" dirty="0">
                <a:solidFill>
                  <a:srgbClr val="5B9BD5">
                    <a:lumMod val="50000"/>
                  </a:srgbClr>
                </a:solidFill>
                <a:latin typeface="Times New Roman" panose="02020603050405020304" pitchFamily="18" charset="0"/>
                <a:cs typeface="Times New Roman" panose="02020603050405020304" pitchFamily="18" charset="0"/>
              </a:rPr>
              <a:t>«Деятельность» </a:t>
            </a:r>
            <a:r>
              <a:rPr lang="ru-RU" sz="1600" dirty="0">
                <a:solidFill>
                  <a:prstClr val="black"/>
                </a:solidFill>
                <a:latin typeface="Times New Roman" panose="02020603050405020304" pitchFamily="18" charset="0"/>
                <a:cs typeface="Times New Roman" panose="02020603050405020304" pitchFamily="18" charset="0"/>
              </a:rPr>
              <a:t>в разделе </a:t>
            </a:r>
            <a:r>
              <a:rPr lang="ru-RU" sz="1600" b="1" dirty="0">
                <a:solidFill>
                  <a:srgbClr val="5B9BD5">
                    <a:lumMod val="50000"/>
                  </a:srgbClr>
                </a:solidFill>
                <a:latin typeface="Times New Roman" panose="02020603050405020304" pitchFamily="18" charset="0"/>
                <a:cs typeface="Times New Roman" panose="02020603050405020304" pitchFamily="18" charset="0"/>
              </a:rPr>
              <a:t>«Общее образование», </a:t>
            </a:r>
            <a:r>
              <a:rPr lang="ru-RU" sz="1600" dirty="0">
                <a:solidFill>
                  <a:prstClr val="black"/>
                </a:solidFill>
                <a:latin typeface="Times New Roman" panose="02020603050405020304" pitchFamily="18" charset="0"/>
                <a:cs typeface="Times New Roman" panose="02020603050405020304" pitchFamily="18" charset="0"/>
              </a:rPr>
              <a:t>подраздел </a:t>
            </a:r>
            <a:r>
              <a:rPr lang="ru-RU" sz="1600" b="1" dirty="0">
                <a:solidFill>
                  <a:srgbClr val="5B9BD5">
                    <a:lumMod val="50000"/>
                  </a:srgbClr>
                </a:solidFill>
                <a:latin typeface="Times New Roman" panose="02020603050405020304" pitchFamily="18" charset="0"/>
                <a:cs typeface="Times New Roman" panose="02020603050405020304" pitchFamily="18" charset="0"/>
              </a:rPr>
              <a:t>«Общее образование (ЕГЭ и ОГЭ)», </a:t>
            </a:r>
            <a:r>
              <a:rPr lang="ru-RU" sz="1600" dirty="0">
                <a:solidFill>
                  <a:prstClr val="black"/>
                </a:solidFill>
                <a:latin typeface="Times New Roman" panose="02020603050405020304" pitchFamily="18" charset="0"/>
                <a:cs typeface="Times New Roman" panose="02020603050405020304" pitchFamily="18" charset="0"/>
              </a:rPr>
              <a:t>в разделе </a:t>
            </a:r>
            <a:r>
              <a:rPr lang="ru-RU" sz="1600" b="1" dirty="0">
                <a:solidFill>
                  <a:srgbClr val="5B9BD5">
                    <a:lumMod val="50000"/>
                  </a:srgbClr>
                </a:solidFill>
                <a:latin typeface="Times New Roman" panose="02020603050405020304" pitchFamily="18" charset="0"/>
                <a:cs typeface="Times New Roman" panose="02020603050405020304" pitchFamily="18" charset="0"/>
              </a:rPr>
              <a:t>«ГИА по родному языку и родной литературе» </a:t>
            </a:r>
          </a:p>
          <a:p>
            <a:pPr marL="342900" lvl="0" indent="-342900" algn="just" defTabSz="914400">
              <a:lnSpc>
                <a:spcPct val="100000"/>
              </a:lnSpc>
              <a:spcBef>
                <a:spcPts val="0"/>
              </a:spcBef>
              <a:buFont typeface="+mj-lt"/>
              <a:buAutoNum type="arabicPeriod"/>
            </a:pPr>
            <a:endParaRPr lang="ru-RU" sz="1600" b="1" dirty="0">
              <a:solidFill>
                <a:srgbClr val="5B9BD5">
                  <a:lumMod val="50000"/>
                </a:srgbClr>
              </a:solidFill>
              <a:latin typeface="Times New Roman" panose="02020603050405020304" pitchFamily="18" charset="0"/>
              <a:cs typeface="Times New Roman" panose="02020603050405020304" pitchFamily="18" charset="0"/>
            </a:endParaRPr>
          </a:p>
          <a:p>
            <a:pPr marL="342900" lvl="0" indent="-342900" algn="just" defTabSz="914400">
              <a:lnSpc>
                <a:spcPct val="100000"/>
              </a:lnSpc>
              <a:spcBef>
                <a:spcPts val="0"/>
              </a:spcBef>
              <a:buFont typeface="+mj-lt"/>
              <a:buAutoNum type="arabicPeriod"/>
            </a:pPr>
            <a:r>
              <a:rPr lang="ru-RU" sz="1600" dirty="0">
                <a:solidFill>
                  <a:prstClr val="black"/>
                </a:solidFill>
                <a:latin typeface="Times New Roman" panose="02020603050405020304" pitchFamily="18" charset="0"/>
                <a:cs typeface="Times New Roman" panose="02020603050405020304" pitchFamily="18" charset="0"/>
              </a:rPr>
              <a:t>В разделе </a:t>
            </a:r>
            <a:r>
              <a:rPr lang="ru-RU" sz="1600" b="1" dirty="0">
                <a:solidFill>
                  <a:srgbClr val="5B9BD5">
                    <a:lumMod val="50000"/>
                  </a:srgbClr>
                </a:solidFill>
                <a:latin typeface="Times New Roman" panose="02020603050405020304" pitchFamily="18" charset="0"/>
                <a:cs typeface="Times New Roman" panose="02020603050405020304" pitchFamily="18" charset="0"/>
              </a:rPr>
              <a:t>«ЕРЭ» </a:t>
            </a:r>
            <a:r>
              <a:rPr lang="ru-RU" sz="1600" dirty="0">
                <a:solidFill>
                  <a:prstClr val="black"/>
                </a:solidFill>
                <a:latin typeface="Times New Roman" panose="02020603050405020304" pitchFamily="18" charset="0"/>
                <a:cs typeface="Times New Roman" panose="02020603050405020304" pitchFamily="18" charset="0"/>
              </a:rPr>
              <a:t>представлены документы,  определяющие структуру и содержание контрольных измерительных материалов государственной итоговой аттестации 11-х классов по ЕРЭ.</a:t>
            </a:r>
          </a:p>
          <a:p>
            <a:pPr marL="342900" lvl="0" indent="-342900" algn="just" defTabSz="914400">
              <a:lnSpc>
                <a:spcPct val="100000"/>
              </a:lnSpc>
              <a:spcBef>
                <a:spcPts val="0"/>
              </a:spcBef>
              <a:buFont typeface="+mj-lt"/>
              <a:buAutoNum type="arabicPeriod"/>
            </a:pPr>
            <a:endParaRPr lang="ru-RU" sz="1600" dirty="0">
              <a:solidFill>
                <a:prstClr val="black"/>
              </a:solidFill>
              <a:latin typeface="Times New Roman" panose="02020603050405020304" pitchFamily="18" charset="0"/>
              <a:cs typeface="Times New Roman" panose="02020603050405020304" pitchFamily="18" charset="0"/>
            </a:endParaRPr>
          </a:p>
          <a:p>
            <a:pPr marL="342900" lvl="0" indent="-342900" algn="just" defTabSz="914400">
              <a:lnSpc>
                <a:spcPct val="100000"/>
              </a:lnSpc>
              <a:spcBef>
                <a:spcPts val="0"/>
              </a:spcBef>
              <a:buFont typeface="+mj-lt"/>
              <a:buAutoNum type="arabicPeriod"/>
            </a:pPr>
            <a:r>
              <a:rPr lang="ru-RU" sz="1600" b="1" dirty="0">
                <a:solidFill>
                  <a:srgbClr val="FF0000"/>
                </a:solidFill>
                <a:latin typeface="Times New Roman" panose="02020603050405020304" pitchFamily="18" charset="0"/>
                <a:cs typeface="Times New Roman" panose="02020603050405020304" pitchFamily="18" charset="0"/>
              </a:rPr>
              <a:t>!!! ГБУ «Республиканский центр мониторинга качества образования» разместил данные материалы на сайте учреждения </a:t>
            </a:r>
            <a:r>
              <a:rPr lang="en-US" sz="1600" b="1" dirty="0">
                <a:solidFill>
                  <a:srgbClr val="5B9BD5">
                    <a:lumMod val="50000"/>
                  </a:srgbClr>
                </a:solidFill>
                <a:latin typeface="Times New Roman" panose="02020603050405020304" pitchFamily="18" charset="0"/>
                <a:cs typeface="Times New Roman" panose="02020603050405020304" pitchFamily="18" charset="0"/>
              </a:rPr>
              <a:t>http://rcmko.ru/</a:t>
            </a:r>
            <a:r>
              <a:rPr lang="ru-RU" sz="1600" b="1" dirty="0">
                <a:solidFill>
                  <a:srgbClr val="5B9BD5">
                    <a:lumMod val="50000"/>
                  </a:srgbClr>
                </a:solidFill>
                <a:latin typeface="Times New Roman" panose="02020603050405020304" pitchFamily="18" charset="0"/>
                <a:cs typeface="Times New Roman" panose="02020603050405020304" pitchFamily="18" charset="0"/>
              </a:rPr>
              <a:t>.</a:t>
            </a:r>
          </a:p>
          <a:p>
            <a:endParaRPr lang="ru-RU" dirty="0"/>
          </a:p>
        </p:txBody>
      </p:sp>
      <p:pic>
        <p:nvPicPr>
          <p:cNvPr id="4" name="Рисунок 3"/>
          <p:cNvPicPr>
            <a:picLocks noChangeAspect="1"/>
          </p:cNvPicPr>
          <p:nvPr/>
        </p:nvPicPr>
        <p:blipFill>
          <a:blip r:embed="rId3" cstate="print"/>
          <a:stretch>
            <a:fillRect/>
          </a:stretch>
        </p:blipFill>
        <p:spPr>
          <a:xfrm>
            <a:off x="107504" y="0"/>
            <a:ext cx="2454226" cy="1690689"/>
          </a:xfrm>
          <a:prstGeom prst="rect">
            <a:avLst/>
          </a:prstGeom>
        </p:spPr>
      </p:pic>
    </p:spTree>
    <p:extLst>
      <p:ext uri="{BB962C8B-B14F-4D97-AF65-F5344CB8AC3E}">
        <p14:creationId xmlns:p14="http://schemas.microsoft.com/office/powerpoint/2010/main" val="647614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96752"/>
            <a:ext cx="8208912" cy="4104456"/>
          </a:xfrm>
        </p:spPr>
        <p:txBody>
          <a:bodyPr>
            <a:normAutofit/>
          </a:bodyPr>
          <a:lstStyle/>
          <a:p>
            <a:pPr algn="ctr"/>
            <a:r>
              <a:rPr lang="ru-RU" sz="2800" dirty="0">
                <a:solidFill>
                  <a:schemeClr val="accent2">
                    <a:lumMod val="50000"/>
                  </a:schemeClr>
                </a:solidFill>
                <a:latin typeface="Times New Roman" panose="02020603050405020304" pitchFamily="18" charset="0"/>
                <a:cs typeface="Times New Roman" panose="02020603050405020304" pitchFamily="18" charset="0"/>
              </a:rPr>
              <a:t>Рус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телендә</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белем</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бирү</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мәктәпләренең</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br>
              <a:rPr lang="ru-RU" sz="2800" dirty="0">
                <a:solidFill>
                  <a:schemeClr val="accent2">
                    <a:lumMod val="50000"/>
                  </a:schemeClr>
                </a:solidFill>
                <a:latin typeface="Times New Roman" panose="02020603050405020304" pitchFamily="18" charset="0"/>
                <a:cs typeface="Times New Roman" panose="02020603050405020304" pitchFamily="18" charset="0"/>
              </a:rPr>
            </a:br>
            <a:r>
              <a:rPr lang="ru-RU" sz="2800" dirty="0">
                <a:solidFill>
                  <a:schemeClr val="accent2">
                    <a:lumMod val="50000"/>
                  </a:schemeClr>
                </a:solidFill>
                <a:latin typeface="Times New Roman" panose="02020603050405020304" pitchFamily="18" charset="0"/>
                <a:cs typeface="Times New Roman" panose="02020603050405020304" pitchFamily="18" charset="0"/>
              </a:rPr>
              <a:t>рус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телле</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укучылары</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өчен</a:t>
            </a:r>
            <a:r>
              <a:rPr lang="ru-RU" sz="2800" dirty="0">
                <a:solidFill>
                  <a:schemeClr val="accent2">
                    <a:lumMod val="50000"/>
                  </a:schemeClr>
                </a:solidFill>
                <a:latin typeface="Times New Roman" panose="02020603050405020304" pitchFamily="18" charset="0"/>
                <a:cs typeface="Times New Roman" panose="02020603050405020304" pitchFamily="18" charset="0"/>
              </a:rPr>
              <a:t> 2023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нче</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елда</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br>
              <a:rPr lang="ru-RU" sz="2800" dirty="0">
                <a:solidFill>
                  <a:schemeClr val="accent2">
                    <a:lumMod val="50000"/>
                  </a:schemeClr>
                </a:solidFill>
                <a:latin typeface="Times New Roman" panose="02020603050405020304" pitchFamily="18" charset="0"/>
                <a:cs typeface="Times New Roman" panose="02020603050405020304" pitchFamily="18" charset="0"/>
              </a:rPr>
            </a:br>
            <a:r>
              <a:rPr lang="ru-RU" sz="2800" dirty="0" err="1">
                <a:solidFill>
                  <a:schemeClr val="accent2">
                    <a:lumMod val="50000"/>
                  </a:schemeClr>
                </a:solidFill>
                <a:latin typeface="Times New Roman" panose="02020603050405020304" pitchFamily="18" charset="0"/>
                <a:cs typeface="Times New Roman" panose="02020603050405020304" pitchFamily="18" charset="0"/>
              </a:rPr>
              <a:t>туган</a:t>
            </a:r>
            <a:r>
              <a:rPr lang="ru-RU" sz="2800" dirty="0">
                <a:solidFill>
                  <a:schemeClr val="accent2">
                    <a:lumMod val="50000"/>
                  </a:schemeClr>
                </a:solidFill>
                <a:latin typeface="Times New Roman" panose="02020603050405020304" pitchFamily="18" charset="0"/>
                <a:cs typeface="Times New Roman" panose="02020603050405020304" pitchFamily="18" charset="0"/>
              </a:rPr>
              <a:t> (татар)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телдән</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дәүләт</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йомгаклау</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аттестациясен</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a:solidFill>
                  <a:schemeClr val="accent2">
                    <a:lumMod val="50000"/>
                  </a:schemeClr>
                </a:solidFill>
                <a:latin typeface="Times New Roman" panose="02020603050405020304" pitchFamily="18" charset="0"/>
                <a:cs typeface="Times New Roman" panose="02020603050405020304" pitchFamily="18" charset="0"/>
              </a:rPr>
              <a:t>уздыру</a:t>
            </a:r>
            <a:r>
              <a:rPr lang="ru-RU" sz="2800" dirty="0">
                <a:solidFill>
                  <a:schemeClr val="accent2">
                    <a:lumMod val="50000"/>
                  </a:schemeClr>
                </a:solidFill>
                <a:latin typeface="Times New Roman" panose="02020603050405020304" pitchFamily="18" charset="0"/>
                <a:cs typeface="Times New Roman" panose="02020603050405020304" pitchFamily="18" charset="0"/>
              </a:rPr>
              <a:t> </a:t>
            </a:r>
            <a:r>
              <a:rPr lang="ru-RU" sz="2800" dirty="0" err="1" smtClean="0">
                <a:solidFill>
                  <a:schemeClr val="accent2">
                    <a:lumMod val="50000"/>
                  </a:schemeClr>
                </a:solidFill>
                <a:latin typeface="Times New Roman" panose="02020603050405020304" pitchFamily="18" charset="0"/>
                <a:cs typeface="Times New Roman" panose="02020603050405020304" pitchFamily="18" charset="0"/>
              </a:rPr>
              <a:t>материаллары</a:t>
            </a:r>
            <a:endParaRPr lang="ru-RU" sz="2800" dirty="0">
              <a:solidFill>
                <a:schemeClr val="accent2">
                  <a:lumMod val="50000"/>
                </a:schemeClr>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cstate="print"/>
          <a:stretch>
            <a:fillRect/>
          </a:stretch>
        </p:blipFill>
        <p:spPr>
          <a:xfrm>
            <a:off x="6156176" y="44624"/>
            <a:ext cx="2987824" cy="2058159"/>
          </a:xfrm>
          <a:prstGeom prst="rect">
            <a:avLst/>
          </a:prstGeom>
        </p:spPr>
      </p:pic>
      <p:pic>
        <p:nvPicPr>
          <p:cNvPr id="5" name="Рисунок 4"/>
          <p:cNvPicPr>
            <a:picLocks noChangeAspect="1"/>
          </p:cNvPicPr>
          <p:nvPr/>
        </p:nvPicPr>
        <p:blipFill>
          <a:blip r:embed="rId3" cstate="print"/>
          <a:stretch>
            <a:fillRect/>
          </a:stretch>
        </p:blipFill>
        <p:spPr>
          <a:xfrm>
            <a:off x="107504" y="92599"/>
            <a:ext cx="1585097" cy="2011854"/>
          </a:xfrm>
          <a:prstGeom prst="rect">
            <a:avLst/>
          </a:prstGeom>
        </p:spPr>
      </p:pic>
      <p:pic>
        <p:nvPicPr>
          <p:cNvPr id="6" name="Рисунок 5"/>
          <p:cNvPicPr>
            <a:picLocks noChangeAspect="1"/>
          </p:cNvPicPr>
          <p:nvPr/>
        </p:nvPicPr>
        <p:blipFill>
          <a:blip r:embed="rId4" cstate="print"/>
          <a:stretch>
            <a:fillRect/>
          </a:stretch>
        </p:blipFill>
        <p:spPr>
          <a:xfrm>
            <a:off x="4935291" y="4790250"/>
            <a:ext cx="3974937" cy="2060627"/>
          </a:xfrm>
          <a:prstGeom prst="rect">
            <a:avLst/>
          </a:prstGeom>
        </p:spPr>
      </p:pic>
    </p:spTree>
    <p:extLst>
      <p:ext uri="{BB962C8B-B14F-4D97-AF65-F5344CB8AC3E}">
        <p14:creationId xmlns:p14="http://schemas.microsoft.com/office/powerpoint/2010/main" val="34919020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59832" y="620688"/>
            <a:ext cx="5832648" cy="720080"/>
          </a:xfrm>
        </p:spPr>
        <p:txBody>
          <a:bodyPr>
            <a:normAutofit fontScale="90000"/>
          </a:bodyPr>
          <a:lstStyle/>
          <a:p>
            <a:r>
              <a:rPr lang="tt-RU" sz="3600" b="1" spc="-150" dirty="0" smtClean="0">
                <a:solidFill>
                  <a:srgbClr val="FFFEFF"/>
                </a:solidFill>
              </a:rPr>
              <a:t>Дәүләт йомгак</a:t>
            </a:r>
            <a:r>
              <a:rPr lang="tt-RU" sz="3600" b="1" spc="-150" dirty="0">
                <a:solidFill>
                  <a:srgbClr val="FFFEFF"/>
                </a:solidFill>
              </a:rPr>
              <a:t>Дәүләт </a:t>
            </a:r>
            <a:r>
              <a:rPr lang="tt-RU" sz="3600" b="1" spc="-150" dirty="0" smtClean="0">
                <a:solidFill>
                  <a:srgbClr val="FFFEFF"/>
                </a:solidFill>
              </a:rPr>
              <a:t>йомгаклау</a:t>
            </a:r>
            <a:br>
              <a:rPr lang="tt-RU" sz="3600" b="1" spc="-150" dirty="0" smtClean="0">
                <a:solidFill>
                  <a:srgbClr val="FFFEFF"/>
                </a:solidFill>
              </a:rPr>
            </a:br>
            <a:r>
              <a:rPr lang="tt-RU" sz="3100" dirty="0" smtClean="0">
                <a:solidFill>
                  <a:schemeClr val="accent2">
                    <a:lumMod val="50000"/>
                  </a:schemeClr>
                </a:solidFill>
                <a:latin typeface="Times New Roman" panose="02020603050405020304" pitchFamily="18" charset="0"/>
                <a:cs typeface="Times New Roman" panose="02020603050405020304" pitchFamily="18" charset="0"/>
              </a:rPr>
              <a:t>Дәүләт </a:t>
            </a:r>
            <a:r>
              <a:rPr lang="tt-RU" sz="3100" dirty="0">
                <a:solidFill>
                  <a:schemeClr val="accent2">
                    <a:lumMod val="50000"/>
                  </a:schemeClr>
                </a:solidFill>
                <a:latin typeface="Times New Roman" panose="02020603050405020304" pitchFamily="18" charset="0"/>
                <a:cs typeface="Times New Roman" panose="02020603050405020304" pitchFamily="18" charset="0"/>
              </a:rPr>
              <a:t>йомгаклау аттестациясенең төзелеше һәм </a:t>
            </a:r>
            <a:r>
              <a:rPr lang="tt-RU" sz="3100" dirty="0" smtClean="0">
                <a:solidFill>
                  <a:schemeClr val="accent2">
                    <a:lumMod val="50000"/>
                  </a:schemeClr>
                </a:solidFill>
                <a:latin typeface="Times New Roman" panose="02020603050405020304" pitchFamily="18" charset="0"/>
                <a:cs typeface="Times New Roman" panose="02020603050405020304" pitchFamily="18" charset="0"/>
              </a:rPr>
              <a:t>эчтәлеге</a:t>
            </a:r>
            <a:r>
              <a:rPr lang="tt-RU" sz="3100" spc="-150" dirty="0" smtClean="0">
                <a:solidFill>
                  <a:schemeClr val="accent2">
                    <a:lumMod val="50000"/>
                  </a:schemeClr>
                </a:solidFill>
                <a:latin typeface="Times New Roman" panose="02020603050405020304" pitchFamily="18" charset="0"/>
                <a:cs typeface="Times New Roman" panose="02020603050405020304" pitchFamily="18" charset="0"/>
              </a:rPr>
              <a:t>лау аттестациясенең төзелеше һәм эчтәлеге </a:t>
            </a:r>
            <a:endParaRPr lang="ru-RU" sz="3100" dirty="0">
              <a:solidFill>
                <a:schemeClr val="accent2">
                  <a:lumMod val="50000"/>
                </a:schemeClr>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95536" y="2348881"/>
            <a:ext cx="8136904" cy="4248472"/>
          </a:xfrm>
        </p:spPr>
        <p:txBody>
          <a:bodyPr>
            <a:normAutofit/>
          </a:bodyPr>
          <a:lstStyle/>
          <a:p>
            <a:pPr marL="342900" indent="-342900">
              <a:buFont typeface="+mj-lt"/>
              <a:buAutoNum type="arabicPeriod"/>
            </a:pPr>
            <a:r>
              <a:rPr lang="ru-RU" sz="1800" dirty="0" smtClean="0">
                <a:latin typeface="Times New Roman" panose="02020603050405020304" pitchFamily="18" charset="0"/>
                <a:cs typeface="Times New Roman" panose="02020603050405020304" pitchFamily="18" charset="0"/>
              </a:rPr>
              <a:t>Татар </a:t>
            </a:r>
            <a:r>
              <a:rPr lang="ru-RU" sz="1800" dirty="0" err="1" smtClean="0">
                <a:latin typeface="Times New Roman" panose="02020603050405020304" pitchFamily="18" charset="0"/>
                <a:cs typeface="Times New Roman" panose="02020603050405020304" pitchFamily="18" charset="0"/>
              </a:rPr>
              <a:t>теленнән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йомгаклау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аттестациясе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тапшыру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өчен</a:t>
            </a:r>
            <a:r>
              <a:rPr lang="ru-RU" sz="1800" dirty="0" smtClean="0">
                <a:latin typeface="Times New Roman" panose="02020603050405020304" pitchFamily="18" charset="0"/>
                <a:cs typeface="Times New Roman" panose="02020603050405020304" pitchFamily="18" charset="0"/>
              </a:rPr>
              <a:t>, 3 </a:t>
            </a:r>
            <a:r>
              <a:rPr lang="ru-RU" sz="1800" dirty="0" err="1" smtClean="0">
                <a:latin typeface="Times New Roman" panose="02020603050405020304" pitchFamily="18" charset="0"/>
                <a:cs typeface="Times New Roman" panose="02020603050405020304" pitchFamily="18" charset="0"/>
              </a:rPr>
              <a:t>сәгать</a:t>
            </a:r>
            <a:r>
              <a:rPr lang="ru-RU" sz="1800" dirty="0" smtClean="0">
                <a:latin typeface="Times New Roman" panose="02020603050405020304" pitchFamily="18" charset="0"/>
                <a:cs typeface="Times New Roman" panose="02020603050405020304" pitchFamily="18" charset="0"/>
              </a:rPr>
              <a:t> 55 минут  (235 минут) </a:t>
            </a:r>
            <a:r>
              <a:rPr lang="ru-RU" sz="1800" dirty="0" err="1" smtClean="0">
                <a:latin typeface="Times New Roman" panose="02020603050405020304" pitchFamily="18" charset="0"/>
                <a:cs typeface="Times New Roman" panose="02020603050405020304" pitchFamily="18" charset="0"/>
              </a:rPr>
              <a:t>вакыт</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бирелә</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Имтихан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эше</a:t>
            </a:r>
            <a:r>
              <a:rPr lang="ru-RU" sz="1800" dirty="0" smtClean="0">
                <a:latin typeface="Times New Roman" panose="02020603050405020304" pitchFamily="18" charset="0"/>
                <a:cs typeface="Times New Roman" panose="02020603050405020304" pitchFamily="18" charset="0"/>
              </a:rPr>
              <a:t> 33 </a:t>
            </a:r>
            <a:r>
              <a:rPr lang="ru-RU" sz="1800" dirty="0" err="1" smtClean="0">
                <a:latin typeface="Times New Roman" panose="02020603050405020304" pitchFamily="18" charset="0"/>
                <a:cs typeface="Times New Roman" panose="02020603050405020304" pitchFamily="18" charset="0"/>
              </a:rPr>
              <a:t>биремне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үз</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эченә</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алган</a:t>
            </a:r>
            <a:r>
              <a:rPr lang="ru-RU" sz="1800" dirty="0" smtClean="0">
                <a:latin typeface="Times New Roman" panose="02020603050405020304" pitchFamily="18" charset="0"/>
                <a:cs typeface="Times New Roman" panose="02020603050405020304" pitchFamily="18" charset="0"/>
              </a:rPr>
              <a:t>  4 </a:t>
            </a:r>
            <a:r>
              <a:rPr lang="ru-RU" sz="1800" dirty="0" err="1" smtClean="0">
                <a:latin typeface="Times New Roman" panose="02020603050405020304" pitchFamily="18" charset="0"/>
                <a:cs typeface="Times New Roman" panose="02020603050405020304" pitchFamily="18" charset="0"/>
              </a:rPr>
              <a:t>бүлектән</a:t>
            </a:r>
            <a:r>
              <a:rPr lang="ru-RU" sz="1800" dirty="0" smtClean="0">
                <a:latin typeface="Times New Roman" panose="02020603050405020304" pitchFamily="18" charset="0"/>
                <a:cs typeface="Times New Roman" panose="02020603050405020304" pitchFamily="18" charset="0"/>
              </a:rPr>
              <a:t> тора.  </a:t>
            </a:r>
          </a:p>
          <a:p>
            <a:pPr marL="342900" indent="-342900">
              <a:buFont typeface="+mj-lt"/>
              <a:buAutoNum type="arabicPeriod"/>
            </a:pPr>
            <a:r>
              <a:rPr lang="ru-RU" sz="1800" dirty="0" smtClean="0">
                <a:latin typeface="Times New Roman" panose="02020603050405020304" pitchFamily="18" charset="0"/>
                <a:cs typeface="Times New Roman" panose="02020603050405020304" pitchFamily="18" charset="0"/>
              </a:rPr>
              <a:t>1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бүлектәге</a:t>
            </a:r>
            <a:r>
              <a:rPr lang="ru-RU" sz="1800" dirty="0" smtClean="0">
                <a:latin typeface="Times New Roman" panose="02020603050405020304" pitchFamily="18" charset="0"/>
                <a:cs typeface="Times New Roman" panose="02020603050405020304" pitchFamily="18" charset="0"/>
              </a:rPr>
              <a:t> 13 </a:t>
            </a:r>
            <a:r>
              <a:rPr lang="ru-RU" sz="1800" dirty="0" err="1" smtClean="0">
                <a:latin typeface="Times New Roman" panose="02020603050405020304" pitchFamily="18" charset="0"/>
                <a:cs typeface="Times New Roman" panose="02020603050405020304" pitchFamily="18" charset="0"/>
              </a:rPr>
              <a:t>бирем</a:t>
            </a:r>
            <a:r>
              <a:rPr lang="ru-RU" sz="1800" dirty="0" smtClean="0">
                <a:latin typeface="Times New Roman" panose="02020603050405020304" pitchFamily="18" charset="0"/>
                <a:cs typeface="Times New Roman" panose="02020603050405020304" pitchFamily="18" charset="0"/>
              </a:rPr>
              <a:t> (1 – 13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биремнәр</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укучыларның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тыңлап</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аңлау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күнекмәләрен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тикшерүгә</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юнәлтелгән</a:t>
            </a:r>
            <a:r>
              <a:rPr lang="ru-RU" sz="1800" dirty="0" smtClean="0">
                <a:latin typeface="Times New Roman" panose="02020603050405020304" pitchFamily="18" charset="0"/>
                <a:cs typeface="Times New Roman" panose="02020603050405020304" pitchFamily="18" charset="0"/>
              </a:rPr>
              <a:t>. </a:t>
            </a:r>
          </a:p>
          <a:p>
            <a:pPr marL="342900" indent="-342900">
              <a:buFont typeface="+mj-lt"/>
              <a:buAutoNum type="arabicPeriod"/>
            </a:pPr>
            <a:r>
              <a:rPr lang="ru-RU" sz="1800" dirty="0" smtClean="0">
                <a:latin typeface="Times New Roman" panose="02020603050405020304" pitchFamily="18" charset="0"/>
                <a:cs typeface="Times New Roman" panose="02020603050405020304" pitchFamily="18" charset="0"/>
              </a:rPr>
              <a:t>2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бүлектәге</a:t>
            </a:r>
            <a:r>
              <a:rPr lang="ru-RU" sz="1800" dirty="0" smtClean="0">
                <a:latin typeface="Times New Roman" panose="02020603050405020304" pitchFamily="18" charset="0"/>
                <a:cs typeface="Times New Roman" panose="02020603050405020304" pitchFamily="18" charset="0"/>
              </a:rPr>
              <a:t>  7 </a:t>
            </a:r>
            <a:r>
              <a:rPr lang="ru-RU" sz="1800" dirty="0" err="1" smtClean="0">
                <a:latin typeface="Times New Roman" panose="02020603050405020304" pitchFamily="18" charset="0"/>
                <a:cs typeface="Times New Roman" panose="02020603050405020304" pitchFamily="18" charset="0"/>
              </a:rPr>
              <a:t>бирем</a:t>
            </a:r>
            <a:r>
              <a:rPr lang="ru-RU" sz="1800" dirty="0" smtClean="0">
                <a:latin typeface="Times New Roman" panose="02020603050405020304" pitchFamily="18" charset="0"/>
                <a:cs typeface="Times New Roman" panose="02020603050405020304" pitchFamily="18" charset="0"/>
              </a:rPr>
              <a:t> (14 – 20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биремнәр</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укучыларның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уку</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күнекмәләрен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тикшерү</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максатыннан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бирелә</a:t>
            </a:r>
            <a:r>
              <a:rPr lang="ru-RU" sz="1800" dirty="0" smtClean="0">
                <a:latin typeface="Times New Roman" panose="02020603050405020304" pitchFamily="18" charset="0"/>
                <a:cs typeface="Times New Roman" panose="02020603050405020304" pitchFamily="18" charset="0"/>
              </a:rPr>
              <a:t>. </a:t>
            </a:r>
          </a:p>
          <a:p>
            <a:pPr marL="342900" indent="-342900">
              <a:buFont typeface="+mj-lt"/>
              <a:buAutoNum type="arabicPeriod"/>
            </a:pPr>
            <a:r>
              <a:rPr lang="ru-RU" sz="1800" dirty="0" smtClean="0">
                <a:latin typeface="Times New Roman" panose="02020603050405020304" pitchFamily="18" charset="0"/>
                <a:cs typeface="Times New Roman" panose="02020603050405020304" pitchFamily="18" charset="0"/>
              </a:rPr>
              <a:t>3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бүлектәге</a:t>
            </a:r>
            <a:r>
              <a:rPr lang="ru-RU" sz="1800" dirty="0" smtClean="0">
                <a:latin typeface="Times New Roman" panose="02020603050405020304" pitchFamily="18" charset="0"/>
                <a:cs typeface="Times New Roman" panose="02020603050405020304" pitchFamily="18" charset="0"/>
              </a:rPr>
              <a:t> 8 </a:t>
            </a:r>
            <a:r>
              <a:rPr lang="ru-RU" sz="1800" dirty="0" err="1" smtClean="0">
                <a:latin typeface="Times New Roman" panose="02020603050405020304" pitchFamily="18" charset="0"/>
                <a:cs typeface="Times New Roman" panose="02020603050405020304" pitchFamily="18" charset="0"/>
              </a:rPr>
              <a:t>бирем</a:t>
            </a:r>
            <a:r>
              <a:rPr lang="ru-RU" sz="1800" dirty="0" smtClean="0">
                <a:latin typeface="Times New Roman" panose="02020603050405020304" pitchFamily="18" charset="0"/>
                <a:cs typeface="Times New Roman" panose="02020603050405020304" pitchFamily="18" charset="0"/>
              </a:rPr>
              <a:t> (21 – 28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биремнәр</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укучыларның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лексик</a:t>
            </a:r>
            <a:r>
              <a:rPr lang="ru-RU" sz="1800" dirty="0" smtClean="0">
                <a:latin typeface="Times New Roman" panose="02020603050405020304" pitchFamily="18" charset="0"/>
                <a:cs typeface="Times New Roman" panose="02020603050405020304" pitchFamily="18" charset="0"/>
              </a:rPr>
              <a:t>-грамматик </a:t>
            </a:r>
            <a:r>
              <a:rPr lang="ru-RU" sz="1800" dirty="0" err="1" smtClean="0">
                <a:latin typeface="Times New Roman" panose="02020603050405020304" pitchFamily="18" charset="0"/>
                <a:cs typeface="Times New Roman" panose="02020603050405020304" pitchFamily="18" charset="0"/>
              </a:rPr>
              <a:t>күнекмәләрен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тикшерүгә</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кайтып</a:t>
            </a:r>
            <a:r>
              <a:rPr lang="ru-RU" sz="1800" dirty="0" smtClean="0">
                <a:latin typeface="Times New Roman" panose="02020603050405020304" pitchFamily="18" charset="0"/>
                <a:cs typeface="Times New Roman" panose="02020603050405020304" pitchFamily="18" charset="0"/>
              </a:rPr>
              <a:t> кала. </a:t>
            </a:r>
          </a:p>
          <a:p>
            <a:pPr marL="342900" indent="-342900">
              <a:buFont typeface="+mj-lt"/>
              <a:buAutoNum type="arabicPeriod"/>
            </a:pPr>
            <a:r>
              <a:rPr lang="ru-RU" sz="1800" dirty="0" smtClean="0">
                <a:latin typeface="Times New Roman" panose="02020603050405020304" pitchFamily="18" charset="0"/>
                <a:cs typeface="Times New Roman" panose="02020603050405020304" pitchFamily="18" charset="0"/>
              </a:rPr>
              <a:t>4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бүлектәге</a:t>
            </a:r>
            <a:r>
              <a:rPr lang="ru-RU" sz="1800" dirty="0" smtClean="0">
                <a:latin typeface="Times New Roman" panose="02020603050405020304" pitchFamily="18" charset="0"/>
                <a:cs typeface="Times New Roman" panose="02020603050405020304" pitchFamily="18" charset="0"/>
              </a:rPr>
              <a:t> 29 – 32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биремнәр</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сөйләм</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ситуациясенә</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караган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татарча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репликалар</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язуны</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күздә</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тота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Ачык</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типтагы</a:t>
            </a:r>
            <a:r>
              <a:rPr lang="ru-RU" sz="1800" dirty="0" smtClean="0">
                <a:latin typeface="Times New Roman" panose="02020603050405020304" pitchFamily="18" charset="0"/>
                <a:cs typeface="Times New Roman" panose="02020603050405020304" pitchFamily="18" charset="0"/>
              </a:rPr>
              <a:t> 33 </a:t>
            </a:r>
            <a:r>
              <a:rPr lang="ru-RU" sz="1800" dirty="0" err="1" smtClean="0">
                <a:latin typeface="Times New Roman" panose="02020603050405020304" pitchFamily="18" charset="0"/>
                <a:cs typeface="Times New Roman" panose="02020603050405020304" pitchFamily="18" charset="0"/>
              </a:rPr>
              <a:t>нче</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бирем</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укучыларның</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язма</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сөйләмен</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тикшерүгә</a:t>
            </a:r>
            <a:r>
              <a:rPr lang="ru-RU" sz="1800" dirty="0" smtClean="0">
                <a:latin typeface="Times New Roman" panose="02020603050405020304" pitchFamily="18" charset="0"/>
                <a:cs typeface="Times New Roman" panose="02020603050405020304" pitchFamily="18" charset="0"/>
              </a:rPr>
              <a:t> </a:t>
            </a:r>
            <a:r>
              <a:rPr lang="ru-RU" sz="1800" dirty="0" err="1" smtClean="0">
                <a:latin typeface="Times New Roman" panose="02020603050405020304" pitchFamily="18" charset="0"/>
                <a:cs typeface="Times New Roman" panose="02020603050405020304" pitchFamily="18" charset="0"/>
              </a:rPr>
              <a:t>юнәлдерелгән</a:t>
            </a:r>
            <a:r>
              <a:rPr lang="ru-RU" sz="1800" dirty="0" smtClean="0">
                <a:latin typeface="Times New Roman" panose="02020603050405020304" pitchFamily="18" charset="0"/>
                <a:cs typeface="Times New Roman" panose="02020603050405020304" pitchFamily="18" charset="0"/>
              </a:rPr>
              <a:t>.</a:t>
            </a:r>
          </a:p>
          <a:p>
            <a:pPr marL="342900" indent="-342900">
              <a:buFont typeface="+mj-lt"/>
              <a:buAutoNum type="arabicPeriod"/>
            </a:pPr>
            <a:endParaRPr lang="ru-RU" sz="1800" dirty="0"/>
          </a:p>
        </p:txBody>
      </p:sp>
      <p:pic>
        <p:nvPicPr>
          <p:cNvPr id="5" name="Рисунок 4"/>
          <p:cNvPicPr>
            <a:picLocks noChangeAspect="1"/>
          </p:cNvPicPr>
          <p:nvPr/>
        </p:nvPicPr>
        <p:blipFill>
          <a:blip r:embed="rId2" cstate="print"/>
          <a:stretch>
            <a:fillRect/>
          </a:stretch>
        </p:blipFill>
        <p:spPr>
          <a:xfrm>
            <a:off x="0" y="136359"/>
            <a:ext cx="2450804" cy="1688738"/>
          </a:xfrm>
          <a:prstGeom prst="rect">
            <a:avLst/>
          </a:prstGeom>
        </p:spPr>
      </p:pic>
    </p:spTree>
    <p:extLst>
      <p:ext uri="{BB962C8B-B14F-4D97-AF65-F5344CB8AC3E}">
        <p14:creationId xmlns:p14="http://schemas.microsoft.com/office/powerpoint/2010/main" val="2536207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116633"/>
            <a:ext cx="7886700" cy="1008112"/>
          </a:xfrm>
        </p:spPr>
        <p:txBody>
          <a:bodyPr/>
          <a:lstStyle/>
          <a:p>
            <a:r>
              <a:rPr lang="ru-RU"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Биремнәрнең</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эштә</a:t>
            </a:r>
            <a:r>
              <a:rPr lang="ru-RU" sz="2800" dirty="0" smtClean="0">
                <a:solidFill>
                  <a:schemeClr val="tx2"/>
                </a:solidFill>
                <a:latin typeface="Times New Roman" panose="02020603050405020304" pitchFamily="18" charset="0"/>
                <a:cs typeface="Times New Roman" panose="02020603050405020304" pitchFamily="18" charset="0"/>
              </a:rPr>
              <a:t>  </a:t>
            </a:r>
            <a:r>
              <a:rPr lang="ru-RU" sz="2800" dirty="0" err="1" smtClean="0">
                <a:solidFill>
                  <a:schemeClr val="tx2"/>
                </a:solidFill>
                <a:latin typeface="Times New Roman" panose="02020603050405020304" pitchFamily="18" charset="0"/>
                <a:cs typeface="Times New Roman" panose="02020603050405020304" pitchFamily="18" charset="0"/>
              </a:rPr>
              <a:t>чагылышы</a:t>
            </a:r>
            <a:endParaRPr lang="ru-RU" sz="2800" dirty="0">
              <a:solidFill>
                <a:schemeClr val="tx2"/>
              </a:solidFill>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cstate="print"/>
          <a:stretch>
            <a:fillRect/>
          </a:stretch>
        </p:blipFill>
        <p:spPr>
          <a:xfrm>
            <a:off x="468912" y="1484784"/>
            <a:ext cx="8046438" cy="4813039"/>
          </a:xfrm>
          <a:prstGeom prst="rect">
            <a:avLst/>
          </a:prstGeom>
        </p:spPr>
      </p:pic>
    </p:spTree>
    <p:extLst>
      <p:ext uri="{BB962C8B-B14F-4D97-AF65-F5344CB8AC3E}">
        <p14:creationId xmlns:p14="http://schemas.microsoft.com/office/powerpoint/2010/main" val="278895575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1348</TotalTime>
  <Words>1992</Words>
  <Application>Microsoft Office PowerPoint</Application>
  <PresentationFormat>Экран (4:3)</PresentationFormat>
  <Paragraphs>189</Paragraphs>
  <Slides>27</Slides>
  <Notes>2</Notes>
  <HiddenSlides>0</HiddenSlides>
  <MMClips>3</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27</vt:i4>
      </vt:variant>
    </vt:vector>
  </HeadingPairs>
  <TitlesOfParts>
    <vt:vector size="33" baseType="lpstr">
      <vt:lpstr>Arial</vt:lpstr>
      <vt:lpstr>Calibri</vt:lpstr>
      <vt:lpstr>Calibri Light</vt:lpstr>
      <vt:lpstr>Times New Roman</vt:lpstr>
      <vt:lpstr>Wingdings</vt:lpstr>
      <vt:lpstr>Тема Office</vt:lpstr>
      <vt:lpstr>Презентация PowerPoint</vt:lpstr>
      <vt:lpstr>    </vt:lpstr>
      <vt:lpstr>ГИА-9 по родным языкам в 2023 году </vt:lpstr>
      <vt:lpstr>ГИА-11 по родным языкам в 2023 году Единый республиканский экзамен (ЕРЭ) </vt:lpstr>
      <vt:lpstr>   Особенности проведения ГИА по родным языкам  в 2023 году </vt:lpstr>
      <vt:lpstr>Публикация документов, определяющих структуру и содержание КИМ по родным языкам: </vt:lpstr>
      <vt:lpstr>Рус телендә белем бирү мәктәпләренең  рус телле укучылары өчен 2023 нче елда   туган (татар) телдән дәүләт йомгаклау аттестациясен уздыру материаллары</vt:lpstr>
      <vt:lpstr>Дәүләт йомгакДәүләт йомгаклау Дәүләт йомгаклау аттестациясенең төзелеше һәм эчтәлегелау аттестациясенең төзелеше һәм эчтәлеге </vt:lpstr>
      <vt:lpstr>          Биремнәрнең  эштә  чагылышы</vt:lpstr>
      <vt:lpstr>Биремнәрне эчтәлегенә  һәм эш төрләренә нигезләнеп бүлү</vt:lpstr>
      <vt:lpstr>       Биремнәрне катлаулылык дәрәҗәсе</vt:lpstr>
      <vt:lpstr>            Тыңлап аңлау биремнәре</vt:lpstr>
      <vt:lpstr>             Укып аңлау биремнәре</vt:lpstr>
      <vt:lpstr>              Укып аңлау биремнәре</vt:lpstr>
      <vt:lpstr>             Лексик-грамматик биремнәр</vt:lpstr>
      <vt:lpstr>                Язма сөйләм биремнәре</vt:lpstr>
      <vt:lpstr> Аерым биремнәрне һәм эшне тулаем  бәяләү системасы </vt:lpstr>
      <vt:lpstr>Биремнәрне башкарганда еш очрый  торган хаталар</vt:lpstr>
      <vt:lpstr>    Әзерлек өчен материаллар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Назипова Нуриса Нургаяновна</dc:creator>
  <cp:lastModifiedBy>Пользователь</cp:lastModifiedBy>
  <cp:revision>180</cp:revision>
  <cp:lastPrinted>2022-06-27T17:04:41Z</cp:lastPrinted>
  <dcterms:created xsi:type="dcterms:W3CDTF">2022-04-19T09:29:23Z</dcterms:created>
  <dcterms:modified xsi:type="dcterms:W3CDTF">2023-08-21T04:55:35Z</dcterms:modified>
</cp:coreProperties>
</file>